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</p:sldMasterIdLst>
  <p:notesMasterIdLst>
    <p:notesMasterId r:id="rId61"/>
  </p:notesMasterIdLst>
  <p:sldIdLst>
    <p:sldId id="256" r:id="rId2"/>
    <p:sldId id="257" r:id="rId3"/>
    <p:sldId id="275" r:id="rId4"/>
    <p:sldId id="279" r:id="rId5"/>
    <p:sldId id="278" r:id="rId6"/>
    <p:sldId id="280" r:id="rId7"/>
    <p:sldId id="281" r:id="rId8"/>
    <p:sldId id="283" r:id="rId9"/>
    <p:sldId id="284" r:id="rId10"/>
    <p:sldId id="285" r:id="rId11"/>
    <p:sldId id="304" r:id="rId12"/>
    <p:sldId id="305" r:id="rId13"/>
    <p:sldId id="307" r:id="rId14"/>
    <p:sldId id="308" r:id="rId15"/>
    <p:sldId id="306" r:id="rId16"/>
    <p:sldId id="309" r:id="rId17"/>
    <p:sldId id="310" r:id="rId18"/>
    <p:sldId id="311" r:id="rId19"/>
    <p:sldId id="302" r:id="rId20"/>
    <p:sldId id="312" r:id="rId21"/>
    <p:sldId id="313" r:id="rId22"/>
    <p:sldId id="32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286" r:id="rId31"/>
    <p:sldId id="295" r:id="rId32"/>
    <p:sldId id="294" r:id="rId33"/>
    <p:sldId id="288" r:id="rId34"/>
    <p:sldId id="289" r:id="rId35"/>
    <p:sldId id="303" r:id="rId36"/>
    <p:sldId id="297" r:id="rId37"/>
    <p:sldId id="293" r:id="rId38"/>
    <p:sldId id="299" r:id="rId39"/>
    <p:sldId id="300" r:id="rId40"/>
    <p:sldId id="321" r:id="rId41"/>
    <p:sldId id="259" r:id="rId42"/>
    <p:sldId id="260" r:id="rId43"/>
    <p:sldId id="261" r:id="rId44"/>
    <p:sldId id="262" r:id="rId45"/>
    <p:sldId id="270" r:id="rId46"/>
    <p:sldId id="263" r:id="rId47"/>
    <p:sldId id="264" r:id="rId48"/>
    <p:sldId id="266" r:id="rId49"/>
    <p:sldId id="267" r:id="rId50"/>
    <p:sldId id="268" r:id="rId51"/>
    <p:sldId id="269" r:id="rId52"/>
    <p:sldId id="265" r:id="rId53"/>
    <p:sldId id="274" r:id="rId54"/>
    <p:sldId id="271" r:id="rId55"/>
    <p:sldId id="272" r:id="rId56"/>
    <p:sldId id="273" r:id="rId57"/>
    <p:sldId id="277" r:id="rId58"/>
    <p:sldId id="276" r:id="rId59"/>
    <p:sldId id="322" r:id="rId60"/>
  </p:sldIdLst>
  <p:sldSz cx="9144000" cy="6858000" type="screen4x3"/>
  <p:notesSz cx="6400800" cy="8686800"/>
  <p:embeddedFontLst>
    <p:embeddedFont>
      <p:font typeface="Bitstream Vera Sans Mono" panose="020B0609030804020204" pitchFamily="49" charset="0"/>
      <p:regular r:id="rId62"/>
      <p:bold r:id="rId63"/>
      <p:italic r:id="rId64"/>
      <p:boldItalic r:id="rId65"/>
    </p:embeddedFont>
    <p:embeddedFont>
      <p:font typeface="Monotype Sorts" panose="01010601010101010101" pitchFamily="2" charset="2"/>
      <p:regular r:id="rId66"/>
    </p:embeddedFont>
    <p:embeddedFont>
      <p:font typeface="Euclid Symbol" panose="05050102010706020507" pitchFamily="18" charset="2"/>
      <p:regular r:id="rId67"/>
      <p:bold r:id="rId68"/>
      <p:italic r:id="rId69"/>
      <p:boldItalic r:id="rId70"/>
    </p:embeddedFont>
    <p:embeddedFont>
      <p:font typeface="Euclid Extra" panose="02050502000505020303" pitchFamily="18" charset="2"/>
      <p:regular r:id="rId71"/>
      <p:bold r:id="rId72"/>
    </p:embeddedFont>
    <p:embeddedFont>
      <p:font typeface="MT Extra" panose="05050102010205020202" pitchFamily="18" charset="2"/>
      <p:regular r:id="rId73"/>
    </p:embeddedFont>
    <p:embeddedFont>
      <p:font typeface="French Script MT" panose="03020402040607040605" pitchFamily="66" charset="0"/>
      <p:regular r:id="rId74"/>
    </p:embeddedFont>
    <p:embeddedFont>
      <p:font typeface="Comic Sans MS" panose="030F0702030302020204" pitchFamily="66" charset="0"/>
      <p:regular r:id="rId75"/>
      <p:bold r:id="rId76"/>
    </p:embeddedFont>
  </p:embeddedFontLst>
  <p:custDataLst>
    <p:tags r:id="rId7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201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33CC"/>
    <a:srgbClr val="FFFF66"/>
    <a:srgbClr val="0000FF"/>
    <a:srgbClr val="B2B2B2"/>
    <a:srgbClr val="96969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69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830" y="-108"/>
      </p:cViewPr>
      <p:guideLst>
        <p:guide orient="horz" pos="2736"/>
        <p:guide pos="20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4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8.wmf"/><Relationship Id="rId1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4" Type="http://schemas.openxmlformats.org/officeDocument/2006/relationships/image" Target="../media/image8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4" Type="http://schemas.openxmlformats.org/officeDocument/2006/relationships/image" Target="../media/image1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37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2" tIns="43092" rIns="86182" bIns="43092" numCol="1" anchor="t" anchorCtr="0" compatLnSpc="1">
            <a:prstTxWarp prst="textNoShape">
              <a:avLst/>
            </a:prstTxWarp>
          </a:bodyPr>
          <a:lstStyle>
            <a:lvl1pPr defTabSz="861984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1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2" tIns="43092" rIns="86182" bIns="43092" numCol="1" anchor="t" anchorCtr="0" compatLnSpc="1">
            <a:prstTxWarp prst="textNoShape">
              <a:avLst/>
            </a:prstTxWarp>
          </a:bodyPr>
          <a:lstStyle>
            <a:lvl1pPr algn="r" defTabSz="861984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652463"/>
            <a:ext cx="4343400" cy="3257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2" tIns="43092" rIns="86182" bIns="430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2" tIns="43092" rIns="86182" bIns="43092" numCol="1" anchor="b" anchorCtr="0" compatLnSpc="1">
            <a:prstTxWarp prst="textNoShape">
              <a:avLst/>
            </a:prstTxWarp>
          </a:bodyPr>
          <a:lstStyle>
            <a:lvl1pPr defTabSz="861984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1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2" tIns="43092" rIns="86182" bIns="43092" numCol="1" anchor="b" anchorCtr="0" compatLnSpc="1">
            <a:prstTxWarp prst="textNoShape">
              <a:avLst/>
            </a:prstTxWarp>
          </a:bodyPr>
          <a:lstStyle>
            <a:lvl1pPr algn="r" defTabSz="861984">
              <a:defRPr sz="1200">
                <a:latin typeface="Arial" charset="0"/>
              </a:defRPr>
            </a:lvl1pPr>
          </a:lstStyle>
          <a:p>
            <a:pPr>
              <a:defRPr/>
            </a:pPr>
            <a:fld id="{A7E36F73-C4DB-4555-97F7-FC69119276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576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E36F73-C4DB-4555-97F7-FC69119276B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Show that a 2x2 transform simply rotates-stretches-rotates , and that this does not correct for perspective distortion.   Add to this, a very brief explanation of projective geometry.  Use a projective plane diagram like eece254/Fall 2011/Graphics/Projective Plane 3.ai.  Show the equivalence class of points on a ray.  Then use an image plane for the unwarped result and a rotated plane for the warped image  to show how the images map to each other as a result of projective geometry.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66" indent="-285718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70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18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66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14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462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10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757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4222F06-7D69-4C97-900B-006608A29314}" type="slidenum">
              <a:rPr lang="en-US" altLang="en-US" smtClean="0"/>
              <a:pPr eaLnBrk="1" hangingPunct="1"/>
              <a:t>10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54871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Show that a 2x2 transform simply rotates-stretches-rotates , and that this does not correct for perspective distortion.   Add to this, a very brief explanation of projective geometry.  Use a projective plane diagram like eece254/Fall 2011/Graphics/Projective Plane 3.ai.  Show the equivalence class of points on a ray.  Then use an image plane for the unwarped result and a rotated plane for the warped image  to show how the images map to each other as a result of projective geometry.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66" indent="-285718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70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18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66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14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462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10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757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9C593BA-AD0E-44AE-89CE-C9959F603E51}" type="slidenum">
              <a:rPr lang="en-US" altLang="en-US" smtClean="0"/>
              <a:pPr eaLnBrk="1" hangingPunct="1"/>
              <a:t>11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60563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Show that a 2x2 transform simply rotates-stretches-rotates , and that this does not correct for perspective distortion.   Add to this, a very brief explanation of projective geometry.  Use a projective plane diagram like eece254/Fall 2011/Graphics/Projective Plane 3.ai.  Show the equivalence class of points on a ray.  Then use an image plane for the unwarped result and a rotated plane for the warped image  to show how the images map to each other as a result of projective geometry.</a:t>
            </a: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66" indent="-285718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70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18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66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14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462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10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757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F916ECC-99F2-448C-A551-ABA789E323DC}" type="slidenum">
              <a:rPr lang="en-US" altLang="en-US" smtClean="0"/>
              <a:pPr eaLnBrk="1" hangingPunct="1"/>
              <a:t>12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201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Show that a 2x2 transform simply rotates-stretches-rotates , and that this does not correct for perspective distortion.   Add to this, a very brief explanation of projective geometry.  Use a projective plane diagram like eece254/Fall 2011/Graphics/Projective Plane 3.ai.  Show the equivalence class of points on a ray.  Then use an image plane for the unwarped result and a rotated plane for the warped image  to show how the images map to each other as a result of projective geometry.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66" indent="-285718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70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18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66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14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462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10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757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8E4E390-ABA2-4CC8-830A-E1B8CB873129}" type="slidenum">
              <a:rPr lang="en-US" altLang="en-US" smtClean="0"/>
              <a:pPr eaLnBrk="1" hangingPunct="1"/>
              <a:t>15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04367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E36F73-C4DB-4555-97F7-FC69119276B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52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E36F73-C4DB-4555-97F7-FC69119276B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6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E36F73-C4DB-4555-97F7-FC69119276B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69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66" indent="-285718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70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18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66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14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462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10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757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A75043F-12E5-4F2B-B882-77807B86FBEF}" type="slidenum">
              <a:rPr lang="en-US" altLang="en-US" smtClean="0"/>
              <a:pPr eaLnBrk="1" hangingPunct="1"/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9679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66" indent="-285718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70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18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66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14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462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10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757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DE67140-D761-4ED8-908A-2A6E640A4CBF}" type="slidenum">
              <a:rPr lang="en-US" altLang="en-US" smtClean="0"/>
              <a:pPr eaLnBrk="1" hangingPunct="1"/>
              <a:t>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6276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66" indent="-285718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70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18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66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14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462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10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757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13E3FF8-A93C-4175-9170-10EACCC5DD4F}" type="slidenum">
              <a:rPr lang="en-US" altLang="en-US" smtClean="0"/>
              <a:pPr eaLnBrk="1" hangingPunct="1"/>
              <a:t>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96721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66" indent="-285718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70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18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66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14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462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10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757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F6B851C-B856-460D-A966-56A9FD91D44A}" type="slidenum">
              <a:rPr lang="en-US" altLang="en-US" smtClean="0"/>
              <a:pPr eaLnBrk="1" hangingPunct="1"/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97855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66" indent="-285718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70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18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66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14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462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10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757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73E4FA8-ED5B-48A3-AF7D-C01F70099A94}" type="slidenum">
              <a:rPr lang="en-US" altLang="en-US" smtClean="0"/>
              <a:pPr eaLnBrk="1" hangingPunct="1"/>
              <a:t>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57180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66" indent="-285718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70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18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66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14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462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10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757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32C8160-577F-47A7-BAE6-82A02E11F309}" type="slidenum">
              <a:rPr lang="en-US" altLang="en-US" smtClean="0"/>
              <a:pPr eaLnBrk="1" hangingPunct="1"/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80726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66" indent="-285718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70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18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66" indent="-228574" defTabSz="860327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14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462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10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757" indent="-228574" defTabSz="86032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D88972D-49D5-4624-B10F-A58C631BBC36}" type="slidenum">
              <a:rPr lang="en-US" altLang="en-US" smtClean="0"/>
              <a:pPr eaLnBrk="1" hangingPunct="1"/>
              <a:t>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4982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3505200" y="3962400"/>
            <a:ext cx="1766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 smtClean="0">
                <a:latin typeface="MT Extra" panose="00000500000000000000" pitchFamily="18" charset="2"/>
              </a:rPr>
              <a:t>MTExtra</a:t>
            </a:r>
            <a:endParaRPr lang="en-US" sz="1200" dirty="0" smtClean="0">
              <a:latin typeface="MT Extra" panose="00000500000000000000" pitchFamily="18" charset="2"/>
            </a:endParaRPr>
          </a:p>
          <a:p>
            <a:pPr algn="l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l"/>
            <a:r>
              <a:rPr lang="en-US" sz="1200" dirty="0" smtClean="0">
                <a:latin typeface="Symbol" panose="05050102010706020507" pitchFamily="18" charset="2"/>
                <a:cs typeface="Courier New" panose="02070309020205020404" pitchFamily="49" charset="0"/>
              </a:rPr>
              <a:t>symbol</a:t>
            </a:r>
          </a:p>
          <a:p>
            <a:pPr algn="l"/>
            <a:r>
              <a:rPr lang="en-US" sz="1200" dirty="0" err="1" smtClean="0">
                <a:latin typeface="Euclid Symbol" panose="05050102010706020507" pitchFamily="18" charset="2"/>
                <a:cs typeface="Courier New" panose="02070309020205020404" pitchFamily="49" charset="0"/>
              </a:rPr>
              <a:t>euclid</a:t>
            </a:r>
            <a:r>
              <a:rPr lang="en-US" sz="1200" dirty="0" smtClean="0">
                <a:latin typeface="Euclid Symbol" panose="05050102010706020507" pitchFamily="18" charset="2"/>
                <a:cs typeface="Courier New" panose="02070309020205020404" pitchFamily="49" charset="0"/>
              </a:rPr>
              <a:t> symbol</a:t>
            </a:r>
          </a:p>
          <a:p>
            <a:pPr algn="l"/>
            <a:r>
              <a:rPr lang="en-US" sz="1200" dirty="0" smtClean="0">
                <a:latin typeface="Monotype Sorts" panose="01010601010101010101" pitchFamily="2" charset="2"/>
                <a:cs typeface="Courier New" panose="02070309020205020404" pitchFamily="49" charset="0"/>
              </a:rPr>
              <a:t>monotype sorts</a:t>
            </a:r>
            <a:endParaRPr lang="en-US" sz="1200" dirty="0">
              <a:latin typeface="Monotype Sorts" panose="01010601010101010101" pitchFamily="2" charset="2"/>
              <a:cs typeface="Courier New" panose="02070309020205020404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457200" y="1519958"/>
            <a:ext cx="8229600" cy="77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4400" dirty="0" smtClean="0">
                <a:latin typeface="Times New Roman" pitchFamily="18" charset="0"/>
              </a:rPr>
              <a:t>EECE 4353 </a:t>
            </a:r>
            <a:r>
              <a:rPr lang="en-US" altLang="en-US" sz="4400" dirty="0">
                <a:latin typeface="Times New Roman" pitchFamily="18" charset="0"/>
              </a:rPr>
              <a:t>Image Processing</a:t>
            </a: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1371600" y="3532188"/>
            <a:ext cx="6400800" cy="2309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800" dirty="0">
                <a:latin typeface="Times New Roman" pitchFamily="18" charset="0"/>
              </a:rPr>
              <a:t>Richard Alan Peters II</a:t>
            </a:r>
            <a:endParaRPr lang="en-US" altLang="en-US" dirty="0">
              <a:latin typeface="Times New Roman" pitchFamily="18" charset="0"/>
            </a:endParaRP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dirty="0">
                <a:latin typeface="Times New Roman" pitchFamily="18" charset="0"/>
              </a:rPr>
              <a:t>Department of Electrical Engineering and Computer Science</a:t>
            </a: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sz="2000" dirty="0">
                <a:latin typeface="Times New Roman" pitchFamily="18" charset="0"/>
              </a:rPr>
              <a:t>Fall Semester </a:t>
            </a:r>
            <a:r>
              <a:rPr lang="en-US" altLang="en-US" sz="2000" dirty="0" smtClean="0">
                <a:latin typeface="Times New Roman" pitchFamily="18" charset="0"/>
              </a:rPr>
              <a:t>2016</a:t>
            </a:r>
            <a:endParaRPr lang="en-US" altLang="en-US" dirty="0">
              <a:latin typeface="Times New Roman" pitchFamily="18" charset="0"/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 userDrawn="1"/>
        </p:nvSpPr>
        <p:spPr bwMode="auto">
          <a:xfrm>
            <a:off x="3624263" y="2743200"/>
            <a:ext cx="1900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</a:rPr>
              <a:t>Lecture Notes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Line 18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0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18" descr="Vanderbil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  <p:grpSp>
        <p:nvGrpSpPr>
          <p:cNvPr id="21" name="Group 5"/>
          <p:cNvGrpSpPr>
            <a:grpSpLocks/>
          </p:cNvGrpSpPr>
          <p:nvPr userDrawn="1"/>
        </p:nvGrpSpPr>
        <p:grpSpPr bwMode="auto">
          <a:xfrm>
            <a:off x="419100" y="6369050"/>
            <a:ext cx="8305800" cy="336550"/>
            <a:chOff x="240" y="4012"/>
            <a:chExt cx="5232" cy="212"/>
          </a:xfrm>
        </p:grpSpPr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sz="800">
                  <a:solidFill>
                    <a:schemeClr val="tx2"/>
                  </a:solidFill>
                  <a:latin typeface="Times New Roman" pitchFamily="18" charset="0"/>
                </a:rPr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23" name="Picture 7" descr="c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757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77" y="1752600"/>
            <a:ext cx="8365221" cy="196418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69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9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14400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7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93420"/>
            <a:ext cx="8371480" cy="196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8" name="Line 20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24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25" descr="Vanderbilt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7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063" y="6437313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5" Type="http://schemas.openxmlformats.org/officeDocument/2006/relationships/image" Target="../media/image1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5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5" Type="http://schemas.openxmlformats.org/officeDocument/2006/relationships/image" Target="../media/image26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3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1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6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41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9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6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6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58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7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77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ighclerecastle.co.uk/" TargetMode="External"/><Relationship Id="rId4" Type="http://schemas.openxmlformats.org/officeDocument/2006/relationships/hyperlink" Target="http://www.flickr.com/people/jbuk_plane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83.jpe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8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88.jpeg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87.wmf"/><Relationship Id="rId5" Type="http://schemas.openxmlformats.org/officeDocument/2006/relationships/image" Target="../media/image84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8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7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7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80.bin"/><Relationship Id="rId18" Type="http://schemas.openxmlformats.org/officeDocument/2006/relationships/image" Target="../media/image100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5" Type="http://schemas.openxmlformats.org/officeDocument/2006/relationships/oleObject" Target="../embeddings/oleObject81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98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3" Type="http://schemas.openxmlformats.org/officeDocument/2006/relationships/image" Target="../media/image105.jpeg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104.wmf"/><Relationship Id="rId5" Type="http://schemas.openxmlformats.org/officeDocument/2006/relationships/image" Target="../media/image101.w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103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image" Target="../media/image109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87.bin"/><Relationship Id="rId9" Type="http://schemas.openxmlformats.org/officeDocument/2006/relationships/image" Target="../media/image108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9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9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9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1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94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image" Target="../media/image128.png"/><Relationship Id="rId7" Type="http://schemas.openxmlformats.org/officeDocument/2006/relationships/image" Target="../media/image1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27.wmf"/><Relationship Id="rId5" Type="http://schemas.openxmlformats.org/officeDocument/2006/relationships/image" Target="../media/image124.wmf"/><Relationship Id="rId10" Type="http://schemas.openxmlformats.org/officeDocument/2006/relationships/oleObject" Target="../embeddings/oleObject98.bin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26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5"/>
          <p:cNvSpPr txBox="1">
            <a:spLocks noChangeArrowheads="1"/>
          </p:cNvSpPr>
          <p:nvPr/>
        </p:nvSpPr>
        <p:spPr bwMode="auto">
          <a:xfrm>
            <a:off x="638175" y="2590800"/>
            <a:ext cx="7869238" cy="5349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70" tIns="50935" rIns="101870" bIns="50935" anchor="ctr">
            <a:spAutoFit/>
          </a:bodyPr>
          <a:lstStyle>
            <a:lvl1pPr defTabSz="10191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191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191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191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191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tx2"/>
                </a:solidFill>
              </a:rPr>
              <a:t>Lecture Notes:  Warping and Rotating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How To Do It</a:t>
            </a:r>
          </a:p>
        </p:txBody>
      </p:sp>
      <p:grpSp>
        <p:nvGrpSpPr>
          <p:cNvPr id="15363" name="Group 21"/>
          <p:cNvGrpSpPr>
            <a:grpSpLocks/>
          </p:cNvGrpSpPr>
          <p:nvPr/>
        </p:nvGrpSpPr>
        <p:grpSpPr bwMode="auto">
          <a:xfrm>
            <a:off x="381000" y="1835150"/>
            <a:ext cx="7505700" cy="708025"/>
            <a:chOff x="381000" y="1814712"/>
            <a:chExt cx="7505698" cy="707886"/>
          </a:xfrm>
        </p:grpSpPr>
        <p:graphicFrame>
          <p:nvGraphicFramePr>
            <p:cNvPr id="15385" name="Object 11"/>
            <p:cNvGraphicFramePr>
              <a:graphicFrameLocks noChangeAspect="1"/>
            </p:cNvGraphicFramePr>
            <p:nvPr/>
          </p:nvGraphicFramePr>
          <p:xfrm>
            <a:off x="5573959" y="2003659"/>
            <a:ext cx="1142504" cy="3299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38" name="Equation" r:id="rId4" imgW="571252" imgH="165028" progId="Equation.DSMT4">
                    <p:embed/>
                  </p:oleObj>
                </mc:Choice>
                <mc:Fallback>
                  <p:oleObj name="Equation" r:id="rId4" imgW="571252" imgH="165028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3959" y="2003659"/>
                          <a:ext cx="1142504" cy="3299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381000" y="1814712"/>
              <a:ext cx="4952999" cy="7078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Arial" charset="0"/>
                </a:rPr>
                <a:t>Given a set, </a:t>
              </a:r>
              <a:r>
                <a:rPr lang="en-US" sz="2000" b="1" dirty="0">
                  <a:latin typeface="+mn-lt"/>
                </a:rPr>
                <a:t>X</a:t>
              </a:r>
              <a:r>
                <a:rPr lang="en-US" sz="2000" dirty="0">
                  <a:latin typeface="Arial" charset="0"/>
                </a:rPr>
                <a:t>, of points from image </a:t>
              </a:r>
              <a:r>
                <a:rPr lang="en-US" sz="2000" b="1" dirty="0">
                  <a:latin typeface="+mn-lt"/>
                </a:rPr>
                <a:t>I</a:t>
              </a:r>
              <a:r>
                <a:rPr lang="en-US" sz="2000" dirty="0">
                  <a:latin typeface="Arial" charset="0"/>
                </a:rPr>
                <a:t> and a set, </a:t>
              </a:r>
              <a:r>
                <a:rPr lang="en-US" sz="2000" b="1" dirty="0">
                  <a:latin typeface="+mn-lt"/>
                </a:rPr>
                <a:t>Y</a:t>
              </a:r>
              <a:r>
                <a:rPr lang="en-US" sz="2000" dirty="0">
                  <a:latin typeface="Arial" charset="0"/>
                </a:rPr>
                <a:t>, of target points find </a:t>
              </a:r>
              <a:r>
                <a:rPr lang="en-US" sz="2000" b="1" dirty="0">
                  <a:latin typeface="+mn-lt"/>
                </a:rPr>
                <a:t>H</a:t>
              </a:r>
              <a:r>
                <a:rPr lang="en-US" sz="2000" dirty="0">
                  <a:latin typeface="Arial" charset="0"/>
                </a:rPr>
                <a:t> such that:</a:t>
              </a:r>
            </a:p>
          </p:txBody>
        </p:sp>
        <p:sp>
          <p:nvSpPr>
            <p:cNvPr id="15387" name="TextBox 17"/>
            <p:cNvSpPr txBox="1">
              <a:spLocks noChangeArrowheads="1"/>
            </p:cNvSpPr>
            <p:nvPr/>
          </p:nvSpPr>
          <p:spPr bwMode="auto">
            <a:xfrm>
              <a:off x="6934199" y="1968600"/>
              <a:ext cx="9524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en-US" sz="2000"/>
                <a:t>where</a:t>
              </a:r>
            </a:p>
          </p:txBody>
        </p:sp>
      </p:grpSp>
      <p:grpSp>
        <p:nvGrpSpPr>
          <p:cNvPr id="15364" name="Group 14"/>
          <p:cNvGrpSpPr>
            <a:grpSpLocks/>
          </p:cNvGrpSpPr>
          <p:nvPr/>
        </p:nvGrpSpPr>
        <p:grpSpPr bwMode="auto">
          <a:xfrm>
            <a:off x="747713" y="2700338"/>
            <a:ext cx="7558087" cy="3203934"/>
            <a:chOff x="747713" y="2700338"/>
            <a:chExt cx="7558087" cy="3203934"/>
          </a:xfrm>
        </p:grpSpPr>
        <p:grpSp>
          <p:nvGrpSpPr>
            <p:cNvPr id="15374" name="Group 13"/>
            <p:cNvGrpSpPr>
              <a:grpSpLocks/>
            </p:cNvGrpSpPr>
            <p:nvPr/>
          </p:nvGrpSpPr>
          <p:grpSpPr bwMode="auto">
            <a:xfrm>
              <a:off x="747713" y="4941236"/>
              <a:ext cx="7558087" cy="963036"/>
              <a:chOff x="798513" y="4941236"/>
              <a:chExt cx="7558087" cy="963036"/>
            </a:xfrm>
          </p:grpSpPr>
          <p:sp>
            <p:nvSpPr>
              <p:cNvPr id="15381" name="TextBox 18"/>
              <p:cNvSpPr txBox="1">
                <a:spLocks noChangeArrowheads="1"/>
              </p:cNvSpPr>
              <p:nvPr/>
            </p:nvSpPr>
            <p:spPr bwMode="auto">
              <a:xfrm>
                <a:off x="2717800" y="5210145"/>
                <a:ext cx="6858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en-US" sz="2000"/>
                  <a:t>then</a:t>
                </a:r>
              </a:p>
            </p:txBody>
          </p:sp>
          <p:sp>
            <p:nvSpPr>
              <p:cNvPr id="15382" name="TextBox 20"/>
              <p:cNvSpPr txBox="1">
                <a:spLocks noChangeArrowheads="1"/>
              </p:cNvSpPr>
              <p:nvPr/>
            </p:nvSpPr>
            <p:spPr bwMode="auto">
              <a:xfrm>
                <a:off x="6527800" y="5056257"/>
                <a:ext cx="1828800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en-US" sz="2000"/>
                  <a:t>is the warped image.</a:t>
                </a:r>
              </a:p>
            </p:txBody>
          </p:sp>
          <p:graphicFrame>
            <p:nvGraphicFramePr>
              <p:cNvPr id="15383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289286"/>
                  </p:ext>
                </p:extLst>
              </p:nvPr>
            </p:nvGraphicFramePr>
            <p:xfrm>
              <a:off x="3455650" y="4941236"/>
              <a:ext cx="2936394" cy="9630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39" name="Equation" r:id="rId6" imgW="1587240" imgH="520560" progId="Equation.DSMT4">
                      <p:embed/>
                    </p:oleObj>
                  </mc:Choice>
                  <mc:Fallback>
                    <p:oleObj name="Equation" r:id="rId6" imgW="1587240" imgH="520560" progId="Equation.DSMT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5650" y="4941236"/>
                            <a:ext cx="2936394" cy="9630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84" name="Object 22"/>
              <p:cNvGraphicFramePr>
                <a:graphicFrameLocks noChangeAspect="1"/>
              </p:cNvGraphicFramePr>
              <p:nvPr/>
            </p:nvGraphicFramePr>
            <p:xfrm>
              <a:off x="798513" y="5003800"/>
              <a:ext cx="1752600" cy="812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40" name="Equation" r:id="rId8" imgW="875920" imgH="406224" progId="Equation.DSMT4">
                      <p:embed/>
                    </p:oleObj>
                  </mc:Choice>
                  <mc:Fallback>
                    <p:oleObj name="Equation" r:id="rId8" imgW="875920" imgH="406224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8513" y="5003800"/>
                            <a:ext cx="1752600" cy="812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375" name="Group 12"/>
            <p:cNvGrpSpPr>
              <a:grpSpLocks/>
            </p:cNvGrpSpPr>
            <p:nvPr/>
          </p:nvGrpSpPr>
          <p:grpSpPr bwMode="auto">
            <a:xfrm>
              <a:off x="747713" y="2700338"/>
              <a:ext cx="7305674" cy="1930400"/>
              <a:chOff x="747713" y="2700338"/>
              <a:chExt cx="7305674" cy="1930400"/>
            </a:xfrm>
          </p:grpSpPr>
          <p:grpSp>
            <p:nvGrpSpPr>
              <p:cNvPr id="15376" name="Group 9"/>
              <p:cNvGrpSpPr>
                <a:grpSpLocks/>
              </p:cNvGrpSpPr>
              <p:nvPr/>
            </p:nvGrpSpPr>
            <p:grpSpPr bwMode="auto">
              <a:xfrm>
                <a:off x="747713" y="2700338"/>
                <a:ext cx="4629150" cy="1930400"/>
                <a:chOff x="927100" y="2624138"/>
                <a:chExt cx="4629151" cy="1930400"/>
              </a:xfrm>
            </p:grpSpPr>
            <p:graphicFrame>
              <p:nvGraphicFramePr>
                <p:cNvPr id="15379" name="Object 13"/>
                <p:cNvGraphicFramePr>
                  <a:graphicFrameLocks noChangeAspect="1"/>
                </p:cNvGraphicFramePr>
                <p:nvPr/>
              </p:nvGraphicFramePr>
              <p:xfrm>
                <a:off x="927100" y="2624138"/>
                <a:ext cx="4629151" cy="863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541" name="Equation" r:id="rId10" imgW="2311400" imgH="431800" progId="Equation.DSMT4">
                        <p:embed/>
                      </p:oleObj>
                    </mc:Choice>
                    <mc:Fallback>
                      <p:oleObj name="Equation" r:id="rId10" imgW="2311400" imgH="431800" progId="Equation.DSMT4">
                        <p:embed/>
                        <p:pic>
                          <p:nvPicPr>
                            <p:cNvPr id="0" name="Object 1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7100" y="2624138"/>
                              <a:ext cx="4629151" cy="863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380" name="Object 14"/>
                <p:cNvGraphicFramePr>
                  <a:graphicFrameLocks noChangeAspect="1"/>
                </p:cNvGraphicFramePr>
                <p:nvPr/>
              </p:nvGraphicFramePr>
              <p:xfrm>
                <a:off x="927100" y="3690938"/>
                <a:ext cx="4578351" cy="863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542" name="Equation" r:id="rId12" imgW="2286000" imgH="431800" progId="Equation.DSMT4">
                        <p:embed/>
                      </p:oleObj>
                    </mc:Choice>
                    <mc:Fallback>
                      <p:oleObj name="Equation" r:id="rId12" imgW="2286000" imgH="431800" progId="Equation.DSMT4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7100" y="3690938"/>
                              <a:ext cx="4578351" cy="863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5377" name="Object 15"/>
              <p:cNvGraphicFramePr>
                <a:graphicFrameLocks noChangeAspect="1"/>
              </p:cNvGraphicFramePr>
              <p:nvPr/>
            </p:nvGraphicFramePr>
            <p:xfrm>
              <a:off x="6324600" y="3273425"/>
              <a:ext cx="1728787" cy="812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43" name="Equation" r:id="rId14" imgW="863225" imgH="406224" progId="Equation.DSMT4">
                      <p:embed/>
                    </p:oleObj>
                  </mc:Choice>
                  <mc:Fallback>
                    <p:oleObj name="Equation" r:id="rId14" imgW="863225" imgH="406224" progId="Equation.DSMT4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4600" y="3273425"/>
                            <a:ext cx="1728787" cy="812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378" name="TextBox 23"/>
              <p:cNvSpPr txBox="1">
                <a:spLocks noChangeArrowheads="1"/>
              </p:cNvSpPr>
              <p:nvPr/>
            </p:nvSpPr>
            <p:spPr bwMode="auto">
              <a:xfrm>
                <a:off x="5535612" y="3467040"/>
                <a:ext cx="6096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en-US" sz="2000"/>
                  <a:t>and</a:t>
                </a:r>
              </a:p>
            </p:txBody>
          </p:sp>
        </p:grpSp>
      </p:grpSp>
      <p:sp>
        <p:nvSpPr>
          <p:cNvPr id="4" name="Freeform 3"/>
          <p:cNvSpPr/>
          <p:nvPr/>
        </p:nvSpPr>
        <p:spPr>
          <a:xfrm>
            <a:off x="5924550" y="1428750"/>
            <a:ext cx="209550" cy="247650"/>
          </a:xfrm>
          <a:custGeom>
            <a:avLst/>
            <a:gdLst>
              <a:gd name="connsiteX0" fmla="*/ 0 w 209550"/>
              <a:gd name="connsiteY0" fmla="*/ 247650 h 247650"/>
              <a:gd name="connsiteX1" fmla="*/ 19050 w 209550"/>
              <a:gd name="connsiteY1" fmla="*/ 200025 h 247650"/>
              <a:gd name="connsiteX2" fmla="*/ 38100 w 209550"/>
              <a:gd name="connsiteY2" fmla="*/ 171450 h 247650"/>
              <a:gd name="connsiteX3" fmla="*/ 47625 w 209550"/>
              <a:gd name="connsiteY3" fmla="*/ 142875 h 247650"/>
              <a:gd name="connsiteX4" fmla="*/ 76200 w 209550"/>
              <a:gd name="connsiteY4" fmla="*/ 123825 h 247650"/>
              <a:gd name="connsiteX5" fmla="*/ 85725 w 209550"/>
              <a:gd name="connsiteY5" fmla="*/ 85725 h 247650"/>
              <a:gd name="connsiteX6" fmla="*/ 95250 w 209550"/>
              <a:gd name="connsiteY6" fmla="*/ 57150 h 247650"/>
              <a:gd name="connsiteX7" fmla="*/ 104775 w 209550"/>
              <a:gd name="connsiteY7" fmla="*/ 0 h 247650"/>
              <a:gd name="connsiteX8" fmla="*/ 114300 w 209550"/>
              <a:gd name="connsiteY8" fmla="*/ 28575 h 247650"/>
              <a:gd name="connsiteX9" fmla="*/ 123825 w 209550"/>
              <a:gd name="connsiteY9" fmla="*/ 152400 h 247650"/>
              <a:gd name="connsiteX10" fmla="*/ 152400 w 209550"/>
              <a:gd name="connsiteY10" fmla="*/ 161925 h 247650"/>
              <a:gd name="connsiteX11" fmla="*/ 180975 w 209550"/>
              <a:gd name="connsiteY11" fmla="*/ 190500 h 247650"/>
              <a:gd name="connsiteX12" fmla="*/ 209550 w 209550"/>
              <a:gd name="connsiteY1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247650">
                <a:moveTo>
                  <a:pt x="0" y="247650"/>
                </a:moveTo>
                <a:cubicBezTo>
                  <a:pt x="6350" y="231775"/>
                  <a:pt x="11404" y="215318"/>
                  <a:pt x="19050" y="200025"/>
                </a:cubicBezTo>
                <a:cubicBezTo>
                  <a:pt x="24170" y="189786"/>
                  <a:pt x="32980" y="181689"/>
                  <a:pt x="38100" y="171450"/>
                </a:cubicBezTo>
                <a:cubicBezTo>
                  <a:pt x="42590" y="162470"/>
                  <a:pt x="41353" y="150715"/>
                  <a:pt x="47625" y="142875"/>
                </a:cubicBezTo>
                <a:cubicBezTo>
                  <a:pt x="54776" y="133936"/>
                  <a:pt x="66675" y="130175"/>
                  <a:pt x="76200" y="123825"/>
                </a:cubicBezTo>
                <a:cubicBezTo>
                  <a:pt x="79375" y="111125"/>
                  <a:pt x="82129" y="98312"/>
                  <a:pt x="85725" y="85725"/>
                </a:cubicBezTo>
                <a:cubicBezTo>
                  <a:pt x="88483" y="76071"/>
                  <a:pt x="93072" y="66951"/>
                  <a:pt x="95250" y="57150"/>
                </a:cubicBezTo>
                <a:cubicBezTo>
                  <a:pt x="99440" y="38297"/>
                  <a:pt x="101600" y="19050"/>
                  <a:pt x="104775" y="0"/>
                </a:cubicBezTo>
                <a:cubicBezTo>
                  <a:pt x="107950" y="9525"/>
                  <a:pt x="113055" y="18612"/>
                  <a:pt x="114300" y="28575"/>
                </a:cubicBezTo>
                <a:cubicBezTo>
                  <a:pt x="119435" y="69652"/>
                  <a:pt x="112452" y="112596"/>
                  <a:pt x="123825" y="152400"/>
                </a:cubicBezTo>
                <a:cubicBezTo>
                  <a:pt x="126583" y="162054"/>
                  <a:pt x="142875" y="158750"/>
                  <a:pt x="152400" y="161925"/>
                </a:cubicBezTo>
                <a:cubicBezTo>
                  <a:pt x="161925" y="171450"/>
                  <a:pt x="174292" y="178804"/>
                  <a:pt x="180975" y="190500"/>
                </a:cubicBezTo>
                <a:cubicBezTo>
                  <a:pt x="227787" y="272421"/>
                  <a:pt x="157159" y="195259"/>
                  <a:pt x="209550" y="2476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5369" name="Group 11"/>
          <p:cNvGrpSpPr>
            <a:grpSpLocks/>
          </p:cNvGrpSpPr>
          <p:nvPr/>
        </p:nvGrpSpPr>
        <p:grpSpPr bwMode="auto">
          <a:xfrm>
            <a:off x="5783263" y="1001713"/>
            <a:ext cx="400050" cy="238125"/>
            <a:chOff x="6019800" y="942975"/>
            <a:chExt cx="400050" cy="238125"/>
          </a:xfrm>
        </p:grpSpPr>
        <p:sp>
          <p:nvSpPr>
            <p:cNvPr id="5" name="Freeform 4"/>
            <p:cNvSpPr/>
            <p:nvPr/>
          </p:nvSpPr>
          <p:spPr>
            <a:xfrm>
              <a:off x="6019800" y="942975"/>
              <a:ext cx="123825" cy="238125"/>
            </a:xfrm>
            <a:custGeom>
              <a:avLst/>
              <a:gdLst>
                <a:gd name="connsiteX0" fmla="*/ 0 w 123825"/>
                <a:gd name="connsiteY0" fmla="*/ 228600 h 238125"/>
                <a:gd name="connsiteX1" fmla="*/ 9525 w 123825"/>
                <a:gd name="connsiteY1" fmla="*/ 47625 h 238125"/>
                <a:gd name="connsiteX2" fmla="*/ 38100 w 123825"/>
                <a:gd name="connsiteY2" fmla="*/ 66675 h 238125"/>
                <a:gd name="connsiteX3" fmla="*/ 47625 w 123825"/>
                <a:gd name="connsiteY3" fmla="*/ 104775 h 238125"/>
                <a:gd name="connsiteX4" fmla="*/ 57150 w 123825"/>
                <a:gd name="connsiteY4" fmla="*/ 133350 h 238125"/>
                <a:gd name="connsiteX5" fmla="*/ 66675 w 123825"/>
                <a:gd name="connsiteY5" fmla="*/ 171450 h 238125"/>
                <a:gd name="connsiteX6" fmla="*/ 85725 w 123825"/>
                <a:gd name="connsiteY6" fmla="*/ 238125 h 238125"/>
                <a:gd name="connsiteX7" fmla="*/ 95250 w 123825"/>
                <a:gd name="connsiteY7" fmla="*/ 57150 h 238125"/>
                <a:gd name="connsiteX8" fmla="*/ 104775 w 123825"/>
                <a:gd name="connsiteY8" fmla="*/ 28575 h 238125"/>
                <a:gd name="connsiteX9" fmla="*/ 123825 w 123825"/>
                <a:gd name="connsiteY9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238125">
                  <a:moveTo>
                    <a:pt x="0" y="228600"/>
                  </a:moveTo>
                  <a:cubicBezTo>
                    <a:pt x="3175" y="168275"/>
                    <a:pt x="-4311" y="106428"/>
                    <a:pt x="9525" y="47625"/>
                  </a:cubicBezTo>
                  <a:cubicBezTo>
                    <a:pt x="12147" y="36482"/>
                    <a:pt x="31750" y="57150"/>
                    <a:pt x="38100" y="66675"/>
                  </a:cubicBezTo>
                  <a:cubicBezTo>
                    <a:pt x="45362" y="77567"/>
                    <a:pt x="44029" y="92188"/>
                    <a:pt x="47625" y="104775"/>
                  </a:cubicBezTo>
                  <a:cubicBezTo>
                    <a:pt x="50383" y="114429"/>
                    <a:pt x="54392" y="123696"/>
                    <a:pt x="57150" y="133350"/>
                  </a:cubicBezTo>
                  <a:cubicBezTo>
                    <a:pt x="60746" y="145937"/>
                    <a:pt x="63079" y="158863"/>
                    <a:pt x="66675" y="171450"/>
                  </a:cubicBezTo>
                  <a:cubicBezTo>
                    <a:pt x="94004" y="267103"/>
                    <a:pt x="55948" y="119018"/>
                    <a:pt x="85725" y="238125"/>
                  </a:cubicBezTo>
                  <a:cubicBezTo>
                    <a:pt x="88900" y="177800"/>
                    <a:pt x="89781" y="117310"/>
                    <a:pt x="95250" y="57150"/>
                  </a:cubicBezTo>
                  <a:cubicBezTo>
                    <a:pt x="96159" y="47151"/>
                    <a:pt x="100285" y="37555"/>
                    <a:pt x="104775" y="28575"/>
                  </a:cubicBezTo>
                  <a:cubicBezTo>
                    <a:pt x="109895" y="18336"/>
                    <a:pt x="123825" y="0"/>
                    <a:pt x="12382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162675" y="1082675"/>
              <a:ext cx="85725" cy="98425"/>
            </a:xfrm>
            <a:custGeom>
              <a:avLst/>
              <a:gdLst>
                <a:gd name="connsiteX0" fmla="*/ 29161 w 86546"/>
                <a:gd name="connsiteY0" fmla="*/ 3302 h 98552"/>
                <a:gd name="connsiteX1" fmla="*/ 10111 w 86546"/>
                <a:gd name="connsiteY1" fmla="*/ 89027 h 98552"/>
                <a:gd name="connsiteX2" fmla="*/ 38686 w 86546"/>
                <a:gd name="connsiteY2" fmla="*/ 98552 h 98552"/>
                <a:gd name="connsiteX3" fmla="*/ 67261 w 86546"/>
                <a:gd name="connsiteY3" fmla="*/ 89027 h 98552"/>
                <a:gd name="connsiteX4" fmla="*/ 76786 w 86546"/>
                <a:gd name="connsiteY4" fmla="*/ 22352 h 98552"/>
                <a:gd name="connsiteX5" fmla="*/ 29161 w 86546"/>
                <a:gd name="connsiteY5" fmla="*/ 3302 h 9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546" h="98552">
                  <a:moveTo>
                    <a:pt x="29161" y="3302"/>
                  </a:moveTo>
                  <a:cubicBezTo>
                    <a:pt x="18049" y="14414"/>
                    <a:pt x="-17118" y="54990"/>
                    <a:pt x="10111" y="89027"/>
                  </a:cubicBezTo>
                  <a:cubicBezTo>
                    <a:pt x="16383" y="96867"/>
                    <a:pt x="29161" y="95377"/>
                    <a:pt x="38686" y="98552"/>
                  </a:cubicBezTo>
                  <a:cubicBezTo>
                    <a:pt x="48211" y="95377"/>
                    <a:pt x="60161" y="96127"/>
                    <a:pt x="67261" y="89027"/>
                  </a:cubicBezTo>
                  <a:cubicBezTo>
                    <a:pt x="82751" y="73537"/>
                    <a:pt x="96494" y="42060"/>
                    <a:pt x="76786" y="22352"/>
                  </a:cubicBezTo>
                  <a:cubicBezTo>
                    <a:pt x="66257" y="11823"/>
                    <a:pt x="40273" y="-7810"/>
                    <a:pt x="29161" y="3302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305550" y="973137"/>
              <a:ext cx="104775" cy="207963"/>
            </a:xfrm>
            <a:custGeom>
              <a:avLst/>
              <a:gdLst>
                <a:gd name="connsiteX0" fmla="*/ 38100 w 104775"/>
                <a:gd name="connsiteY0" fmla="*/ 0 h 207752"/>
                <a:gd name="connsiteX1" fmla="*/ 28575 w 104775"/>
                <a:gd name="connsiteY1" fmla="*/ 76200 h 207752"/>
                <a:gd name="connsiteX2" fmla="*/ 9525 w 104775"/>
                <a:gd name="connsiteY2" fmla="*/ 133350 h 207752"/>
                <a:gd name="connsiteX3" fmla="*/ 0 w 104775"/>
                <a:gd name="connsiteY3" fmla="*/ 171450 h 207752"/>
                <a:gd name="connsiteX4" fmla="*/ 104775 w 104775"/>
                <a:gd name="connsiteY4" fmla="*/ 200025 h 2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07752">
                  <a:moveTo>
                    <a:pt x="38100" y="0"/>
                  </a:moveTo>
                  <a:cubicBezTo>
                    <a:pt x="34925" y="25400"/>
                    <a:pt x="33938" y="51171"/>
                    <a:pt x="28575" y="76200"/>
                  </a:cubicBezTo>
                  <a:cubicBezTo>
                    <a:pt x="24368" y="95835"/>
                    <a:pt x="14395" y="113869"/>
                    <a:pt x="9525" y="133350"/>
                  </a:cubicBezTo>
                  <a:lnTo>
                    <a:pt x="0" y="171450"/>
                  </a:lnTo>
                  <a:cubicBezTo>
                    <a:pt x="19565" y="230146"/>
                    <a:pt x="-515" y="200025"/>
                    <a:pt x="104775" y="2000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248400" y="1050925"/>
              <a:ext cx="171450" cy="9525"/>
            </a:xfrm>
            <a:custGeom>
              <a:avLst/>
              <a:gdLst>
                <a:gd name="connsiteX0" fmla="*/ 0 w 171450"/>
                <a:gd name="connsiteY0" fmla="*/ 9566 h 9566"/>
                <a:gd name="connsiteX1" fmla="*/ 171450 w 171450"/>
                <a:gd name="connsiteY1" fmla="*/ 41 h 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9566">
                  <a:moveTo>
                    <a:pt x="0" y="9566"/>
                  </a:moveTo>
                  <a:cubicBezTo>
                    <a:pt x="139653" y="-1177"/>
                    <a:pt x="82428" y="41"/>
                    <a:pt x="171450" y="4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How To Do It</a:t>
            </a:r>
          </a:p>
        </p:txBody>
      </p:sp>
      <p:graphicFrame>
        <p:nvGraphicFramePr>
          <p:cNvPr id="1638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162516"/>
              </p:ext>
            </p:extLst>
          </p:nvPr>
        </p:nvGraphicFramePr>
        <p:xfrm>
          <a:off x="1651000" y="3251729"/>
          <a:ext cx="11938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4" name="Equation" r:id="rId4" imgW="596880" imgH="177480" progId="Equation.DSMT4">
                  <p:embed/>
                </p:oleObj>
              </mc:Choice>
              <mc:Fallback>
                <p:oleObj name="Equation" r:id="rId4" imgW="596880" imgH="1774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3251729"/>
                        <a:ext cx="11938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609600" y="1955800"/>
            <a:ext cx="37338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</a:rPr>
              <a:t>Given a set, </a:t>
            </a:r>
            <a:r>
              <a:rPr lang="en-US" sz="2000" b="1" dirty="0">
                <a:latin typeface="+mn-lt"/>
              </a:rPr>
              <a:t>X</a:t>
            </a:r>
            <a:r>
              <a:rPr lang="en-US" sz="2000" dirty="0">
                <a:latin typeface="Arial" charset="0"/>
              </a:rPr>
              <a:t>, of points from image </a:t>
            </a:r>
            <a:r>
              <a:rPr lang="en-US" sz="2000" b="1" dirty="0">
                <a:latin typeface="+mn-lt"/>
              </a:rPr>
              <a:t>I</a:t>
            </a:r>
            <a:r>
              <a:rPr lang="en-US" sz="2000" dirty="0">
                <a:latin typeface="Arial" charset="0"/>
              </a:rPr>
              <a:t> and a set, </a:t>
            </a:r>
            <a:r>
              <a:rPr lang="en-US" sz="2000" b="1" dirty="0">
                <a:latin typeface="+mn-lt"/>
              </a:rPr>
              <a:t>Y</a:t>
            </a:r>
            <a:r>
              <a:rPr lang="en-US" sz="2000" dirty="0">
                <a:latin typeface="Arial" charset="0"/>
              </a:rPr>
              <a:t>, of target points find </a:t>
            </a:r>
            <a:r>
              <a:rPr lang="en-US" sz="2000" b="1" dirty="0">
                <a:latin typeface="+mn-lt"/>
              </a:rPr>
              <a:t>H</a:t>
            </a:r>
            <a:r>
              <a:rPr lang="en-US" sz="2000" dirty="0">
                <a:latin typeface="Arial" charset="0"/>
              </a:rPr>
              <a:t> such that:</a:t>
            </a:r>
          </a:p>
        </p:txBody>
      </p:sp>
      <p:sp>
        <p:nvSpPr>
          <p:cNvPr id="4" name="Freeform 3"/>
          <p:cNvSpPr/>
          <p:nvPr/>
        </p:nvSpPr>
        <p:spPr>
          <a:xfrm>
            <a:off x="5924550" y="1428750"/>
            <a:ext cx="209550" cy="247650"/>
          </a:xfrm>
          <a:custGeom>
            <a:avLst/>
            <a:gdLst>
              <a:gd name="connsiteX0" fmla="*/ 0 w 209550"/>
              <a:gd name="connsiteY0" fmla="*/ 247650 h 247650"/>
              <a:gd name="connsiteX1" fmla="*/ 19050 w 209550"/>
              <a:gd name="connsiteY1" fmla="*/ 200025 h 247650"/>
              <a:gd name="connsiteX2" fmla="*/ 38100 w 209550"/>
              <a:gd name="connsiteY2" fmla="*/ 171450 h 247650"/>
              <a:gd name="connsiteX3" fmla="*/ 47625 w 209550"/>
              <a:gd name="connsiteY3" fmla="*/ 142875 h 247650"/>
              <a:gd name="connsiteX4" fmla="*/ 76200 w 209550"/>
              <a:gd name="connsiteY4" fmla="*/ 123825 h 247650"/>
              <a:gd name="connsiteX5" fmla="*/ 85725 w 209550"/>
              <a:gd name="connsiteY5" fmla="*/ 85725 h 247650"/>
              <a:gd name="connsiteX6" fmla="*/ 95250 w 209550"/>
              <a:gd name="connsiteY6" fmla="*/ 57150 h 247650"/>
              <a:gd name="connsiteX7" fmla="*/ 104775 w 209550"/>
              <a:gd name="connsiteY7" fmla="*/ 0 h 247650"/>
              <a:gd name="connsiteX8" fmla="*/ 114300 w 209550"/>
              <a:gd name="connsiteY8" fmla="*/ 28575 h 247650"/>
              <a:gd name="connsiteX9" fmla="*/ 123825 w 209550"/>
              <a:gd name="connsiteY9" fmla="*/ 152400 h 247650"/>
              <a:gd name="connsiteX10" fmla="*/ 152400 w 209550"/>
              <a:gd name="connsiteY10" fmla="*/ 161925 h 247650"/>
              <a:gd name="connsiteX11" fmla="*/ 180975 w 209550"/>
              <a:gd name="connsiteY11" fmla="*/ 190500 h 247650"/>
              <a:gd name="connsiteX12" fmla="*/ 209550 w 209550"/>
              <a:gd name="connsiteY1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247650">
                <a:moveTo>
                  <a:pt x="0" y="247650"/>
                </a:moveTo>
                <a:cubicBezTo>
                  <a:pt x="6350" y="231775"/>
                  <a:pt x="11404" y="215318"/>
                  <a:pt x="19050" y="200025"/>
                </a:cubicBezTo>
                <a:cubicBezTo>
                  <a:pt x="24170" y="189786"/>
                  <a:pt x="32980" y="181689"/>
                  <a:pt x="38100" y="171450"/>
                </a:cubicBezTo>
                <a:cubicBezTo>
                  <a:pt x="42590" y="162470"/>
                  <a:pt x="41353" y="150715"/>
                  <a:pt x="47625" y="142875"/>
                </a:cubicBezTo>
                <a:cubicBezTo>
                  <a:pt x="54776" y="133936"/>
                  <a:pt x="66675" y="130175"/>
                  <a:pt x="76200" y="123825"/>
                </a:cubicBezTo>
                <a:cubicBezTo>
                  <a:pt x="79375" y="111125"/>
                  <a:pt x="82129" y="98312"/>
                  <a:pt x="85725" y="85725"/>
                </a:cubicBezTo>
                <a:cubicBezTo>
                  <a:pt x="88483" y="76071"/>
                  <a:pt x="93072" y="66951"/>
                  <a:pt x="95250" y="57150"/>
                </a:cubicBezTo>
                <a:cubicBezTo>
                  <a:pt x="99440" y="38297"/>
                  <a:pt x="101600" y="19050"/>
                  <a:pt x="104775" y="0"/>
                </a:cubicBezTo>
                <a:cubicBezTo>
                  <a:pt x="107950" y="9525"/>
                  <a:pt x="113055" y="18612"/>
                  <a:pt x="114300" y="28575"/>
                </a:cubicBezTo>
                <a:cubicBezTo>
                  <a:pt x="119435" y="69652"/>
                  <a:pt x="112452" y="112596"/>
                  <a:pt x="123825" y="152400"/>
                </a:cubicBezTo>
                <a:cubicBezTo>
                  <a:pt x="126583" y="162054"/>
                  <a:pt x="142875" y="158750"/>
                  <a:pt x="152400" y="161925"/>
                </a:cubicBezTo>
                <a:cubicBezTo>
                  <a:pt x="161925" y="171450"/>
                  <a:pt x="174292" y="178804"/>
                  <a:pt x="180975" y="190500"/>
                </a:cubicBezTo>
                <a:cubicBezTo>
                  <a:pt x="227787" y="272421"/>
                  <a:pt x="157159" y="195259"/>
                  <a:pt x="209550" y="2476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783263" y="1001713"/>
            <a:ext cx="123825" cy="238125"/>
          </a:xfrm>
          <a:custGeom>
            <a:avLst/>
            <a:gdLst>
              <a:gd name="connsiteX0" fmla="*/ 0 w 123825"/>
              <a:gd name="connsiteY0" fmla="*/ 228600 h 238125"/>
              <a:gd name="connsiteX1" fmla="*/ 9525 w 123825"/>
              <a:gd name="connsiteY1" fmla="*/ 47625 h 238125"/>
              <a:gd name="connsiteX2" fmla="*/ 38100 w 123825"/>
              <a:gd name="connsiteY2" fmla="*/ 66675 h 238125"/>
              <a:gd name="connsiteX3" fmla="*/ 47625 w 123825"/>
              <a:gd name="connsiteY3" fmla="*/ 104775 h 238125"/>
              <a:gd name="connsiteX4" fmla="*/ 57150 w 123825"/>
              <a:gd name="connsiteY4" fmla="*/ 133350 h 238125"/>
              <a:gd name="connsiteX5" fmla="*/ 66675 w 123825"/>
              <a:gd name="connsiteY5" fmla="*/ 171450 h 238125"/>
              <a:gd name="connsiteX6" fmla="*/ 85725 w 123825"/>
              <a:gd name="connsiteY6" fmla="*/ 238125 h 238125"/>
              <a:gd name="connsiteX7" fmla="*/ 95250 w 123825"/>
              <a:gd name="connsiteY7" fmla="*/ 57150 h 238125"/>
              <a:gd name="connsiteX8" fmla="*/ 104775 w 123825"/>
              <a:gd name="connsiteY8" fmla="*/ 28575 h 238125"/>
              <a:gd name="connsiteX9" fmla="*/ 123825 w 123825"/>
              <a:gd name="connsiteY9" fmla="*/ 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25" h="238125">
                <a:moveTo>
                  <a:pt x="0" y="228600"/>
                </a:moveTo>
                <a:cubicBezTo>
                  <a:pt x="3175" y="168275"/>
                  <a:pt x="-4311" y="106428"/>
                  <a:pt x="9525" y="47625"/>
                </a:cubicBezTo>
                <a:cubicBezTo>
                  <a:pt x="12147" y="36482"/>
                  <a:pt x="31750" y="57150"/>
                  <a:pt x="38100" y="66675"/>
                </a:cubicBezTo>
                <a:cubicBezTo>
                  <a:pt x="45362" y="77567"/>
                  <a:pt x="44029" y="92188"/>
                  <a:pt x="47625" y="104775"/>
                </a:cubicBezTo>
                <a:cubicBezTo>
                  <a:pt x="50383" y="114429"/>
                  <a:pt x="54392" y="123696"/>
                  <a:pt x="57150" y="133350"/>
                </a:cubicBezTo>
                <a:cubicBezTo>
                  <a:pt x="60746" y="145937"/>
                  <a:pt x="63079" y="158863"/>
                  <a:pt x="66675" y="171450"/>
                </a:cubicBezTo>
                <a:cubicBezTo>
                  <a:pt x="94004" y="267103"/>
                  <a:pt x="55948" y="119018"/>
                  <a:pt x="85725" y="238125"/>
                </a:cubicBezTo>
                <a:cubicBezTo>
                  <a:pt x="88900" y="177800"/>
                  <a:pt x="89781" y="117310"/>
                  <a:pt x="95250" y="57150"/>
                </a:cubicBezTo>
                <a:cubicBezTo>
                  <a:pt x="96159" y="47151"/>
                  <a:pt x="100285" y="37555"/>
                  <a:pt x="104775" y="28575"/>
                </a:cubicBezTo>
                <a:cubicBezTo>
                  <a:pt x="109895" y="18336"/>
                  <a:pt x="123825" y="0"/>
                  <a:pt x="12382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924550" y="1141413"/>
            <a:ext cx="87313" cy="98425"/>
          </a:xfrm>
          <a:custGeom>
            <a:avLst/>
            <a:gdLst>
              <a:gd name="connsiteX0" fmla="*/ 29161 w 86546"/>
              <a:gd name="connsiteY0" fmla="*/ 3302 h 98552"/>
              <a:gd name="connsiteX1" fmla="*/ 10111 w 86546"/>
              <a:gd name="connsiteY1" fmla="*/ 89027 h 98552"/>
              <a:gd name="connsiteX2" fmla="*/ 38686 w 86546"/>
              <a:gd name="connsiteY2" fmla="*/ 98552 h 98552"/>
              <a:gd name="connsiteX3" fmla="*/ 67261 w 86546"/>
              <a:gd name="connsiteY3" fmla="*/ 89027 h 98552"/>
              <a:gd name="connsiteX4" fmla="*/ 76786 w 86546"/>
              <a:gd name="connsiteY4" fmla="*/ 22352 h 98552"/>
              <a:gd name="connsiteX5" fmla="*/ 29161 w 86546"/>
              <a:gd name="connsiteY5" fmla="*/ 3302 h 9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546" h="98552">
                <a:moveTo>
                  <a:pt x="29161" y="3302"/>
                </a:moveTo>
                <a:cubicBezTo>
                  <a:pt x="18049" y="14414"/>
                  <a:pt x="-17118" y="54990"/>
                  <a:pt x="10111" y="89027"/>
                </a:cubicBezTo>
                <a:cubicBezTo>
                  <a:pt x="16383" y="96867"/>
                  <a:pt x="29161" y="95377"/>
                  <a:pt x="38686" y="98552"/>
                </a:cubicBezTo>
                <a:cubicBezTo>
                  <a:pt x="48211" y="95377"/>
                  <a:pt x="60161" y="96127"/>
                  <a:pt x="67261" y="89027"/>
                </a:cubicBezTo>
                <a:cubicBezTo>
                  <a:pt x="82751" y="73537"/>
                  <a:pt x="96494" y="42060"/>
                  <a:pt x="76786" y="22352"/>
                </a:cubicBezTo>
                <a:cubicBezTo>
                  <a:pt x="66257" y="11823"/>
                  <a:pt x="40273" y="-7810"/>
                  <a:pt x="29161" y="3302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069013" y="1031875"/>
            <a:ext cx="104775" cy="207963"/>
          </a:xfrm>
          <a:custGeom>
            <a:avLst/>
            <a:gdLst>
              <a:gd name="connsiteX0" fmla="*/ 38100 w 104775"/>
              <a:gd name="connsiteY0" fmla="*/ 0 h 207752"/>
              <a:gd name="connsiteX1" fmla="*/ 28575 w 104775"/>
              <a:gd name="connsiteY1" fmla="*/ 76200 h 207752"/>
              <a:gd name="connsiteX2" fmla="*/ 9525 w 104775"/>
              <a:gd name="connsiteY2" fmla="*/ 133350 h 207752"/>
              <a:gd name="connsiteX3" fmla="*/ 0 w 104775"/>
              <a:gd name="connsiteY3" fmla="*/ 171450 h 207752"/>
              <a:gd name="connsiteX4" fmla="*/ 104775 w 104775"/>
              <a:gd name="connsiteY4" fmla="*/ 200025 h 2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" h="207752">
                <a:moveTo>
                  <a:pt x="38100" y="0"/>
                </a:moveTo>
                <a:cubicBezTo>
                  <a:pt x="34925" y="25400"/>
                  <a:pt x="33938" y="51171"/>
                  <a:pt x="28575" y="76200"/>
                </a:cubicBezTo>
                <a:cubicBezTo>
                  <a:pt x="24368" y="95835"/>
                  <a:pt x="14395" y="113869"/>
                  <a:pt x="9525" y="133350"/>
                </a:cubicBezTo>
                <a:lnTo>
                  <a:pt x="0" y="171450"/>
                </a:lnTo>
                <a:cubicBezTo>
                  <a:pt x="19565" y="230146"/>
                  <a:pt x="-515" y="200025"/>
                  <a:pt x="104775" y="2000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011863" y="1109663"/>
            <a:ext cx="171450" cy="9525"/>
          </a:xfrm>
          <a:custGeom>
            <a:avLst/>
            <a:gdLst>
              <a:gd name="connsiteX0" fmla="*/ 0 w 171450"/>
              <a:gd name="connsiteY0" fmla="*/ 9566 h 9566"/>
              <a:gd name="connsiteX1" fmla="*/ 171450 w 171450"/>
              <a:gd name="connsiteY1" fmla="*/ 41 h 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9566">
                <a:moveTo>
                  <a:pt x="0" y="9566"/>
                </a:moveTo>
                <a:cubicBezTo>
                  <a:pt x="139653" y="-1177"/>
                  <a:pt x="82428" y="41"/>
                  <a:pt x="171450" y="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639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809598"/>
              </p:ext>
            </p:extLst>
          </p:nvPr>
        </p:nvGraphicFramePr>
        <p:xfrm>
          <a:off x="1066800" y="5181600"/>
          <a:ext cx="2362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5" name="Equation" r:id="rId6" imgW="1180800" imgH="304560" progId="Equation.DSMT4">
                  <p:embed/>
                </p:oleObj>
              </mc:Choice>
              <mc:Fallback>
                <p:oleObj name="Equation" r:id="rId6" imgW="1180800" imgH="30456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81600"/>
                        <a:ext cx="2362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 bwMode="auto">
          <a:xfrm>
            <a:off x="609600" y="3885670"/>
            <a:ext cx="31242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</a:rPr>
              <a:t>The </a:t>
            </a:r>
            <a:r>
              <a:rPr lang="en-US" sz="2000" b="1" dirty="0">
                <a:latin typeface="+mn-lt"/>
              </a:rPr>
              <a:t>H</a:t>
            </a:r>
            <a:r>
              <a:rPr lang="en-US" sz="2000" dirty="0">
                <a:latin typeface="Arial" charset="0"/>
              </a:rPr>
              <a:t> that minimizes the square of the difference between </a:t>
            </a:r>
            <a:r>
              <a:rPr lang="en-US" sz="2000" b="1" dirty="0">
                <a:latin typeface="+mn-lt"/>
              </a:rPr>
              <a:t>Y</a:t>
            </a:r>
            <a:r>
              <a:rPr lang="en-US" sz="2000" dirty="0">
                <a:latin typeface="Arial" charset="0"/>
              </a:rPr>
              <a:t> and </a:t>
            </a:r>
            <a:r>
              <a:rPr lang="en-US" sz="2000" b="1" dirty="0">
                <a:latin typeface="+mn-lt"/>
              </a:rPr>
              <a:t>HX</a:t>
            </a:r>
            <a:r>
              <a:rPr lang="en-US" sz="2000" dirty="0">
                <a:latin typeface="Arial" charset="0"/>
              </a:rPr>
              <a:t> is:</a:t>
            </a:r>
          </a:p>
        </p:txBody>
      </p:sp>
      <p:graphicFrame>
        <p:nvGraphicFramePr>
          <p:cNvPr id="1639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365894"/>
              </p:ext>
            </p:extLst>
          </p:nvPr>
        </p:nvGraphicFramePr>
        <p:xfrm>
          <a:off x="5613400" y="3278717"/>
          <a:ext cx="2336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6" name="Equation" r:id="rId8" imgW="1168200" imgH="253800" progId="Equation.DSMT4">
                  <p:embed/>
                </p:oleObj>
              </mc:Choice>
              <mc:Fallback>
                <p:oleObj name="Equation" r:id="rId8" imgW="1168200" imgH="2538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3278717"/>
                        <a:ext cx="2336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0" name="TextBox 39"/>
          <p:cNvSpPr txBox="1">
            <a:spLocks noChangeArrowheads="1"/>
          </p:cNvSpPr>
          <p:nvPr/>
        </p:nvSpPr>
        <p:spPr bwMode="auto">
          <a:xfrm>
            <a:off x="5029200" y="1955800"/>
            <a:ext cx="36703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 dirty="0"/>
              <a:t>Then for each pixel in the output image, select the corresponding input pixel:</a:t>
            </a:r>
          </a:p>
        </p:txBody>
      </p:sp>
      <p:graphicFrame>
        <p:nvGraphicFramePr>
          <p:cNvPr id="1640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045514"/>
              </p:ext>
            </p:extLst>
          </p:nvPr>
        </p:nvGraphicFramePr>
        <p:xfrm>
          <a:off x="5194300" y="4800600"/>
          <a:ext cx="3175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" name="Equation" r:id="rId10" imgW="1587240" imgH="495000" progId="Equation.DSMT4">
                  <p:embed/>
                </p:oleObj>
              </mc:Choice>
              <mc:Fallback>
                <p:oleObj name="Equation" r:id="rId10" imgW="1587240" imgH="4950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4800600"/>
                        <a:ext cx="31750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4572000" y="1879600"/>
            <a:ext cx="0" cy="421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50"/>
          <p:cNvSpPr txBox="1">
            <a:spLocks noChangeArrowheads="1"/>
          </p:cNvSpPr>
          <p:nvPr/>
        </p:nvSpPr>
        <p:spPr bwMode="auto">
          <a:xfrm>
            <a:off x="5029200" y="4093634"/>
            <a:ext cx="3670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/>
              <a:t>where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How To Do It</a:t>
            </a:r>
          </a:p>
        </p:txBody>
      </p:sp>
      <p:sp>
        <p:nvSpPr>
          <p:cNvPr id="17411" name="TextBox 7"/>
          <p:cNvSpPr txBox="1">
            <a:spLocks noChangeArrowheads="1"/>
          </p:cNvSpPr>
          <p:nvPr/>
        </p:nvSpPr>
        <p:spPr bwMode="auto">
          <a:xfrm>
            <a:off x="457200" y="1835150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/>
              <a:t>Example: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7588" y="4495800"/>
            <a:ext cx="2665412" cy="1477963"/>
          </a:xfrm>
          <a:prstGeom prst="rect">
            <a:avLst/>
          </a:prstGeom>
          <a:solidFill>
            <a:srgbClr val="FFFFCC"/>
          </a:solidFill>
          <a:effectLst>
            <a:outerShdw blurRad="50800" dist="38100" dir="13500000" algn="br" rotWithShape="0">
              <a:prstClr val="black">
                <a:alpha val="5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Next 2 images: p.</a:t>
            </a:r>
            <a:r>
              <a:rPr lang="en-US" dirty="0">
                <a:latin typeface="French Script MT"/>
              </a:rPr>
              <a:t> </a:t>
            </a:r>
            <a:r>
              <a:rPr lang="en-US" dirty="0">
                <a:latin typeface="Comic Sans MS" pitchFamily="66" charset="0"/>
              </a:rPr>
              <a:t>13</a:t>
            </a:r>
            <a:r>
              <a:rPr lang="en-US" dirty="0">
                <a:latin typeface="French Script MT"/>
              </a:rPr>
              <a:t> </a:t>
            </a:r>
            <a:r>
              <a:rPr lang="en-US" dirty="0">
                <a:latin typeface="Comic Sans MS" pitchFamily="66" charset="0"/>
              </a:rPr>
              <a:t>original; p.</a:t>
            </a:r>
            <a:r>
              <a:rPr lang="en-US" dirty="0">
                <a:latin typeface="French Script MT"/>
              </a:rPr>
              <a:t> </a:t>
            </a:r>
            <a:r>
              <a:rPr lang="en-US" dirty="0">
                <a:latin typeface="Comic Sans MS" pitchFamily="66" charset="0"/>
              </a:rPr>
              <a:t>14</a:t>
            </a:r>
            <a:r>
              <a:rPr lang="en-US" dirty="0">
                <a:latin typeface="French Script MT"/>
              </a:rPr>
              <a:t> </a:t>
            </a:r>
            <a:r>
              <a:rPr lang="en-US" dirty="0">
                <a:latin typeface="Comic Sans MS" pitchFamily="66" charset="0"/>
              </a:rPr>
              <a:t>result of warping the image with the </a:t>
            </a:r>
            <a:r>
              <a:rPr lang="en-US" b="1" dirty="0">
                <a:latin typeface="Comic Sans MS" pitchFamily="66" charset="0"/>
              </a:rPr>
              <a:t>H </a:t>
            </a:r>
            <a:r>
              <a:rPr lang="en-US" dirty="0">
                <a:latin typeface="Comic Sans MS" pitchFamily="66" charset="0"/>
              </a:rPr>
              <a:t>above.</a:t>
            </a:r>
          </a:p>
        </p:txBody>
      </p:sp>
      <p:sp>
        <p:nvSpPr>
          <p:cNvPr id="4" name="Freeform 3"/>
          <p:cNvSpPr/>
          <p:nvPr/>
        </p:nvSpPr>
        <p:spPr>
          <a:xfrm>
            <a:off x="5924550" y="1428750"/>
            <a:ext cx="209550" cy="247650"/>
          </a:xfrm>
          <a:custGeom>
            <a:avLst/>
            <a:gdLst>
              <a:gd name="connsiteX0" fmla="*/ 0 w 209550"/>
              <a:gd name="connsiteY0" fmla="*/ 247650 h 247650"/>
              <a:gd name="connsiteX1" fmla="*/ 19050 w 209550"/>
              <a:gd name="connsiteY1" fmla="*/ 200025 h 247650"/>
              <a:gd name="connsiteX2" fmla="*/ 38100 w 209550"/>
              <a:gd name="connsiteY2" fmla="*/ 171450 h 247650"/>
              <a:gd name="connsiteX3" fmla="*/ 47625 w 209550"/>
              <a:gd name="connsiteY3" fmla="*/ 142875 h 247650"/>
              <a:gd name="connsiteX4" fmla="*/ 76200 w 209550"/>
              <a:gd name="connsiteY4" fmla="*/ 123825 h 247650"/>
              <a:gd name="connsiteX5" fmla="*/ 85725 w 209550"/>
              <a:gd name="connsiteY5" fmla="*/ 85725 h 247650"/>
              <a:gd name="connsiteX6" fmla="*/ 95250 w 209550"/>
              <a:gd name="connsiteY6" fmla="*/ 57150 h 247650"/>
              <a:gd name="connsiteX7" fmla="*/ 104775 w 209550"/>
              <a:gd name="connsiteY7" fmla="*/ 0 h 247650"/>
              <a:gd name="connsiteX8" fmla="*/ 114300 w 209550"/>
              <a:gd name="connsiteY8" fmla="*/ 28575 h 247650"/>
              <a:gd name="connsiteX9" fmla="*/ 123825 w 209550"/>
              <a:gd name="connsiteY9" fmla="*/ 152400 h 247650"/>
              <a:gd name="connsiteX10" fmla="*/ 152400 w 209550"/>
              <a:gd name="connsiteY10" fmla="*/ 161925 h 247650"/>
              <a:gd name="connsiteX11" fmla="*/ 180975 w 209550"/>
              <a:gd name="connsiteY11" fmla="*/ 190500 h 247650"/>
              <a:gd name="connsiteX12" fmla="*/ 209550 w 209550"/>
              <a:gd name="connsiteY1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247650">
                <a:moveTo>
                  <a:pt x="0" y="247650"/>
                </a:moveTo>
                <a:cubicBezTo>
                  <a:pt x="6350" y="231775"/>
                  <a:pt x="11404" y="215318"/>
                  <a:pt x="19050" y="200025"/>
                </a:cubicBezTo>
                <a:cubicBezTo>
                  <a:pt x="24170" y="189786"/>
                  <a:pt x="32980" y="181689"/>
                  <a:pt x="38100" y="171450"/>
                </a:cubicBezTo>
                <a:cubicBezTo>
                  <a:pt x="42590" y="162470"/>
                  <a:pt x="41353" y="150715"/>
                  <a:pt x="47625" y="142875"/>
                </a:cubicBezTo>
                <a:cubicBezTo>
                  <a:pt x="54776" y="133936"/>
                  <a:pt x="66675" y="130175"/>
                  <a:pt x="76200" y="123825"/>
                </a:cubicBezTo>
                <a:cubicBezTo>
                  <a:pt x="79375" y="111125"/>
                  <a:pt x="82129" y="98312"/>
                  <a:pt x="85725" y="85725"/>
                </a:cubicBezTo>
                <a:cubicBezTo>
                  <a:pt x="88483" y="76071"/>
                  <a:pt x="93072" y="66951"/>
                  <a:pt x="95250" y="57150"/>
                </a:cubicBezTo>
                <a:cubicBezTo>
                  <a:pt x="99440" y="38297"/>
                  <a:pt x="101600" y="19050"/>
                  <a:pt x="104775" y="0"/>
                </a:cubicBezTo>
                <a:cubicBezTo>
                  <a:pt x="107950" y="9525"/>
                  <a:pt x="113055" y="18612"/>
                  <a:pt x="114300" y="28575"/>
                </a:cubicBezTo>
                <a:cubicBezTo>
                  <a:pt x="119435" y="69652"/>
                  <a:pt x="112452" y="112596"/>
                  <a:pt x="123825" y="152400"/>
                </a:cubicBezTo>
                <a:cubicBezTo>
                  <a:pt x="126583" y="162054"/>
                  <a:pt x="142875" y="158750"/>
                  <a:pt x="152400" y="161925"/>
                </a:cubicBezTo>
                <a:cubicBezTo>
                  <a:pt x="161925" y="171450"/>
                  <a:pt x="174292" y="178804"/>
                  <a:pt x="180975" y="190500"/>
                </a:cubicBezTo>
                <a:cubicBezTo>
                  <a:pt x="227787" y="272421"/>
                  <a:pt x="157159" y="195259"/>
                  <a:pt x="209550" y="2476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7417" name="Group 11"/>
          <p:cNvGrpSpPr>
            <a:grpSpLocks/>
          </p:cNvGrpSpPr>
          <p:nvPr/>
        </p:nvGrpSpPr>
        <p:grpSpPr bwMode="auto">
          <a:xfrm>
            <a:off x="5783263" y="1001713"/>
            <a:ext cx="400050" cy="238125"/>
            <a:chOff x="6019800" y="942975"/>
            <a:chExt cx="400050" cy="238125"/>
          </a:xfrm>
        </p:grpSpPr>
        <p:sp>
          <p:nvSpPr>
            <p:cNvPr id="5" name="Freeform 4"/>
            <p:cNvSpPr/>
            <p:nvPr/>
          </p:nvSpPr>
          <p:spPr>
            <a:xfrm>
              <a:off x="6019800" y="942975"/>
              <a:ext cx="123825" cy="238125"/>
            </a:xfrm>
            <a:custGeom>
              <a:avLst/>
              <a:gdLst>
                <a:gd name="connsiteX0" fmla="*/ 0 w 123825"/>
                <a:gd name="connsiteY0" fmla="*/ 228600 h 238125"/>
                <a:gd name="connsiteX1" fmla="*/ 9525 w 123825"/>
                <a:gd name="connsiteY1" fmla="*/ 47625 h 238125"/>
                <a:gd name="connsiteX2" fmla="*/ 38100 w 123825"/>
                <a:gd name="connsiteY2" fmla="*/ 66675 h 238125"/>
                <a:gd name="connsiteX3" fmla="*/ 47625 w 123825"/>
                <a:gd name="connsiteY3" fmla="*/ 104775 h 238125"/>
                <a:gd name="connsiteX4" fmla="*/ 57150 w 123825"/>
                <a:gd name="connsiteY4" fmla="*/ 133350 h 238125"/>
                <a:gd name="connsiteX5" fmla="*/ 66675 w 123825"/>
                <a:gd name="connsiteY5" fmla="*/ 171450 h 238125"/>
                <a:gd name="connsiteX6" fmla="*/ 85725 w 123825"/>
                <a:gd name="connsiteY6" fmla="*/ 238125 h 238125"/>
                <a:gd name="connsiteX7" fmla="*/ 95250 w 123825"/>
                <a:gd name="connsiteY7" fmla="*/ 57150 h 238125"/>
                <a:gd name="connsiteX8" fmla="*/ 104775 w 123825"/>
                <a:gd name="connsiteY8" fmla="*/ 28575 h 238125"/>
                <a:gd name="connsiteX9" fmla="*/ 123825 w 123825"/>
                <a:gd name="connsiteY9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238125">
                  <a:moveTo>
                    <a:pt x="0" y="228600"/>
                  </a:moveTo>
                  <a:cubicBezTo>
                    <a:pt x="3175" y="168275"/>
                    <a:pt x="-4311" y="106428"/>
                    <a:pt x="9525" y="47625"/>
                  </a:cubicBezTo>
                  <a:cubicBezTo>
                    <a:pt x="12147" y="36482"/>
                    <a:pt x="31750" y="57150"/>
                    <a:pt x="38100" y="66675"/>
                  </a:cubicBezTo>
                  <a:cubicBezTo>
                    <a:pt x="45362" y="77567"/>
                    <a:pt x="44029" y="92188"/>
                    <a:pt x="47625" y="104775"/>
                  </a:cubicBezTo>
                  <a:cubicBezTo>
                    <a:pt x="50383" y="114429"/>
                    <a:pt x="54392" y="123696"/>
                    <a:pt x="57150" y="133350"/>
                  </a:cubicBezTo>
                  <a:cubicBezTo>
                    <a:pt x="60746" y="145937"/>
                    <a:pt x="63079" y="158863"/>
                    <a:pt x="66675" y="171450"/>
                  </a:cubicBezTo>
                  <a:cubicBezTo>
                    <a:pt x="94004" y="267103"/>
                    <a:pt x="55948" y="119018"/>
                    <a:pt x="85725" y="238125"/>
                  </a:cubicBezTo>
                  <a:cubicBezTo>
                    <a:pt x="88900" y="177800"/>
                    <a:pt x="89781" y="117310"/>
                    <a:pt x="95250" y="57150"/>
                  </a:cubicBezTo>
                  <a:cubicBezTo>
                    <a:pt x="96159" y="47151"/>
                    <a:pt x="100285" y="37555"/>
                    <a:pt x="104775" y="28575"/>
                  </a:cubicBezTo>
                  <a:cubicBezTo>
                    <a:pt x="109895" y="18336"/>
                    <a:pt x="123825" y="0"/>
                    <a:pt x="12382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162675" y="1082675"/>
              <a:ext cx="85725" cy="98425"/>
            </a:xfrm>
            <a:custGeom>
              <a:avLst/>
              <a:gdLst>
                <a:gd name="connsiteX0" fmla="*/ 29161 w 86546"/>
                <a:gd name="connsiteY0" fmla="*/ 3302 h 98552"/>
                <a:gd name="connsiteX1" fmla="*/ 10111 w 86546"/>
                <a:gd name="connsiteY1" fmla="*/ 89027 h 98552"/>
                <a:gd name="connsiteX2" fmla="*/ 38686 w 86546"/>
                <a:gd name="connsiteY2" fmla="*/ 98552 h 98552"/>
                <a:gd name="connsiteX3" fmla="*/ 67261 w 86546"/>
                <a:gd name="connsiteY3" fmla="*/ 89027 h 98552"/>
                <a:gd name="connsiteX4" fmla="*/ 76786 w 86546"/>
                <a:gd name="connsiteY4" fmla="*/ 22352 h 98552"/>
                <a:gd name="connsiteX5" fmla="*/ 29161 w 86546"/>
                <a:gd name="connsiteY5" fmla="*/ 3302 h 9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546" h="98552">
                  <a:moveTo>
                    <a:pt x="29161" y="3302"/>
                  </a:moveTo>
                  <a:cubicBezTo>
                    <a:pt x="18049" y="14414"/>
                    <a:pt x="-17118" y="54990"/>
                    <a:pt x="10111" y="89027"/>
                  </a:cubicBezTo>
                  <a:cubicBezTo>
                    <a:pt x="16383" y="96867"/>
                    <a:pt x="29161" y="95377"/>
                    <a:pt x="38686" y="98552"/>
                  </a:cubicBezTo>
                  <a:cubicBezTo>
                    <a:pt x="48211" y="95377"/>
                    <a:pt x="60161" y="96127"/>
                    <a:pt x="67261" y="89027"/>
                  </a:cubicBezTo>
                  <a:cubicBezTo>
                    <a:pt x="82751" y="73537"/>
                    <a:pt x="96494" y="42060"/>
                    <a:pt x="76786" y="22352"/>
                  </a:cubicBezTo>
                  <a:cubicBezTo>
                    <a:pt x="66257" y="11823"/>
                    <a:pt x="40273" y="-7810"/>
                    <a:pt x="29161" y="3302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305550" y="973137"/>
              <a:ext cx="104775" cy="207963"/>
            </a:xfrm>
            <a:custGeom>
              <a:avLst/>
              <a:gdLst>
                <a:gd name="connsiteX0" fmla="*/ 38100 w 104775"/>
                <a:gd name="connsiteY0" fmla="*/ 0 h 207752"/>
                <a:gd name="connsiteX1" fmla="*/ 28575 w 104775"/>
                <a:gd name="connsiteY1" fmla="*/ 76200 h 207752"/>
                <a:gd name="connsiteX2" fmla="*/ 9525 w 104775"/>
                <a:gd name="connsiteY2" fmla="*/ 133350 h 207752"/>
                <a:gd name="connsiteX3" fmla="*/ 0 w 104775"/>
                <a:gd name="connsiteY3" fmla="*/ 171450 h 207752"/>
                <a:gd name="connsiteX4" fmla="*/ 104775 w 104775"/>
                <a:gd name="connsiteY4" fmla="*/ 200025 h 2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07752">
                  <a:moveTo>
                    <a:pt x="38100" y="0"/>
                  </a:moveTo>
                  <a:cubicBezTo>
                    <a:pt x="34925" y="25400"/>
                    <a:pt x="33938" y="51171"/>
                    <a:pt x="28575" y="76200"/>
                  </a:cubicBezTo>
                  <a:cubicBezTo>
                    <a:pt x="24368" y="95835"/>
                    <a:pt x="14395" y="113869"/>
                    <a:pt x="9525" y="133350"/>
                  </a:cubicBezTo>
                  <a:lnTo>
                    <a:pt x="0" y="171450"/>
                  </a:lnTo>
                  <a:cubicBezTo>
                    <a:pt x="19565" y="230146"/>
                    <a:pt x="-515" y="200025"/>
                    <a:pt x="104775" y="2000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248400" y="1050925"/>
              <a:ext cx="171450" cy="9525"/>
            </a:xfrm>
            <a:custGeom>
              <a:avLst/>
              <a:gdLst>
                <a:gd name="connsiteX0" fmla="*/ 0 w 171450"/>
                <a:gd name="connsiteY0" fmla="*/ 9566 h 9566"/>
                <a:gd name="connsiteX1" fmla="*/ 171450 w 171450"/>
                <a:gd name="connsiteY1" fmla="*/ 41 h 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9566">
                  <a:moveTo>
                    <a:pt x="0" y="9566"/>
                  </a:moveTo>
                  <a:cubicBezTo>
                    <a:pt x="139653" y="-1177"/>
                    <a:pt x="82428" y="41"/>
                    <a:pt x="171450" y="4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17418" name="Object 16"/>
          <p:cNvGraphicFramePr>
            <a:graphicFrameLocks noChangeAspect="1"/>
          </p:cNvGraphicFramePr>
          <p:nvPr/>
        </p:nvGraphicFramePr>
        <p:xfrm>
          <a:off x="787400" y="3276600"/>
          <a:ext cx="4241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8" name="Equation" r:id="rId4" imgW="2120760" imgH="380880" progId="Equation.DSMT4">
                  <p:embed/>
                </p:oleObj>
              </mc:Choice>
              <mc:Fallback>
                <p:oleObj name="Equation" r:id="rId4" imgW="2120760" imgH="3808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3276600"/>
                        <a:ext cx="4241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9" name="Object 34"/>
          <p:cNvGraphicFramePr>
            <a:graphicFrameLocks noChangeAspect="1"/>
          </p:cNvGraphicFramePr>
          <p:nvPr/>
        </p:nvGraphicFramePr>
        <p:xfrm>
          <a:off x="787400" y="2362200"/>
          <a:ext cx="4241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9" name="Equation" r:id="rId6" imgW="2120760" imgH="380880" progId="Equation.DSMT4">
                  <p:embed/>
                </p:oleObj>
              </mc:Choice>
              <mc:Fallback>
                <p:oleObj name="Equation" r:id="rId6" imgW="212076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2362200"/>
                        <a:ext cx="4241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0" name="Object 36"/>
          <p:cNvGraphicFramePr>
            <a:graphicFrameLocks noChangeAspect="1"/>
          </p:cNvGraphicFramePr>
          <p:nvPr/>
        </p:nvGraphicFramePr>
        <p:xfrm>
          <a:off x="5562600" y="2362200"/>
          <a:ext cx="3073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0" name="Equation" r:id="rId8" imgW="1536480" imgH="380880" progId="Equation.DSMT4">
                  <p:embed/>
                </p:oleObj>
              </mc:Choice>
              <mc:Fallback>
                <p:oleObj name="Equation" r:id="rId8" imgW="1536480" imgH="38088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362200"/>
                        <a:ext cx="30734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1" name="Object 21"/>
          <p:cNvGraphicFramePr>
            <a:graphicFrameLocks noChangeAspect="1"/>
          </p:cNvGraphicFramePr>
          <p:nvPr/>
        </p:nvGraphicFramePr>
        <p:xfrm>
          <a:off x="5562600" y="3276600"/>
          <a:ext cx="2870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1" name="Equation" r:id="rId10" imgW="1434960" imgH="380880" progId="Equation.DSMT4">
                  <p:embed/>
                </p:oleObj>
              </mc:Choice>
              <mc:Fallback>
                <p:oleObj name="Equation" r:id="rId10" imgW="1434960" imgH="38088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276600"/>
                        <a:ext cx="2870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2" name="Object 22"/>
          <p:cNvGraphicFramePr>
            <a:graphicFrameLocks noChangeAspect="1"/>
          </p:cNvGraphicFramePr>
          <p:nvPr/>
        </p:nvGraphicFramePr>
        <p:xfrm>
          <a:off x="787400" y="5105400"/>
          <a:ext cx="4699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2" name="Equation" r:id="rId12" imgW="2349360" imgH="380880" progId="Equation.DSMT4">
                  <p:embed/>
                </p:oleObj>
              </mc:Choice>
              <mc:Fallback>
                <p:oleObj name="Equation" r:id="rId12" imgW="2349360" imgH="38088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5105400"/>
                        <a:ext cx="4699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3" name="Object 23"/>
          <p:cNvGraphicFramePr>
            <a:graphicFrameLocks noChangeAspect="1"/>
          </p:cNvGraphicFramePr>
          <p:nvPr/>
        </p:nvGraphicFramePr>
        <p:xfrm>
          <a:off x="787400" y="4191000"/>
          <a:ext cx="4470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3" name="Equation" r:id="rId14" imgW="2234880" imgH="380880" progId="Equation.DSMT4">
                  <p:embed/>
                </p:oleObj>
              </mc:Choice>
              <mc:Fallback>
                <p:oleObj name="Equation" r:id="rId14" imgW="2234880" imgH="38088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4191000"/>
                        <a:ext cx="44704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How To Do It</a:t>
            </a:r>
          </a:p>
        </p:txBody>
      </p:sp>
      <p:sp>
        <p:nvSpPr>
          <p:cNvPr id="8" name="Freeform 7"/>
          <p:cNvSpPr/>
          <p:nvPr/>
        </p:nvSpPr>
        <p:spPr>
          <a:xfrm>
            <a:off x="5924550" y="1428750"/>
            <a:ext cx="209550" cy="247650"/>
          </a:xfrm>
          <a:custGeom>
            <a:avLst/>
            <a:gdLst>
              <a:gd name="connsiteX0" fmla="*/ 0 w 209550"/>
              <a:gd name="connsiteY0" fmla="*/ 247650 h 247650"/>
              <a:gd name="connsiteX1" fmla="*/ 19050 w 209550"/>
              <a:gd name="connsiteY1" fmla="*/ 200025 h 247650"/>
              <a:gd name="connsiteX2" fmla="*/ 38100 w 209550"/>
              <a:gd name="connsiteY2" fmla="*/ 171450 h 247650"/>
              <a:gd name="connsiteX3" fmla="*/ 47625 w 209550"/>
              <a:gd name="connsiteY3" fmla="*/ 142875 h 247650"/>
              <a:gd name="connsiteX4" fmla="*/ 76200 w 209550"/>
              <a:gd name="connsiteY4" fmla="*/ 123825 h 247650"/>
              <a:gd name="connsiteX5" fmla="*/ 85725 w 209550"/>
              <a:gd name="connsiteY5" fmla="*/ 85725 h 247650"/>
              <a:gd name="connsiteX6" fmla="*/ 95250 w 209550"/>
              <a:gd name="connsiteY6" fmla="*/ 57150 h 247650"/>
              <a:gd name="connsiteX7" fmla="*/ 104775 w 209550"/>
              <a:gd name="connsiteY7" fmla="*/ 0 h 247650"/>
              <a:gd name="connsiteX8" fmla="*/ 114300 w 209550"/>
              <a:gd name="connsiteY8" fmla="*/ 28575 h 247650"/>
              <a:gd name="connsiteX9" fmla="*/ 123825 w 209550"/>
              <a:gd name="connsiteY9" fmla="*/ 152400 h 247650"/>
              <a:gd name="connsiteX10" fmla="*/ 152400 w 209550"/>
              <a:gd name="connsiteY10" fmla="*/ 161925 h 247650"/>
              <a:gd name="connsiteX11" fmla="*/ 180975 w 209550"/>
              <a:gd name="connsiteY11" fmla="*/ 190500 h 247650"/>
              <a:gd name="connsiteX12" fmla="*/ 209550 w 209550"/>
              <a:gd name="connsiteY1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247650">
                <a:moveTo>
                  <a:pt x="0" y="247650"/>
                </a:moveTo>
                <a:cubicBezTo>
                  <a:pt x="6350" y="231775"/>
                  <a:pt x="11404" y="215318"/>
                  <a:pt x="19050" y="200025"/>
                </a:cubicBezTo>
                <a:cubicBezTo>
                  <a:pt x="24170" y="189786"/>
                  <a:pt x="32980" y="181689"/>
                  <a:pt x="38100" y="171450"/>
                </a:cubicBezTo>
                <a:cubicBezTo>
                  <a:pt x="42590" y="162470"/>
                  <a:pt x="41353" y="150715"/>
                  <a:pt x="47625" y="142875"/>
                </a:cubicBezTo>
                <a:cubicBezTo>
                  <a:pt x="54776" y="133936"/>
                  <a:pt x="66675" y="130175"/>
                  <a:pt x="76200" y="123825"/>
                </a:cubicBezTo>
                <a:cubicBezTo>
                  <a:pt x="79375" y="111125"/>
                  <a:pt x="82129" y="98312"/>
                  <a:pt x="85725" y="85725"/>
                </a:cubicBezTo>
                <a:cubicBezTo>
                  <a:pt x="88483" y="76071"/>
                  <a:pt x="93072" y="66951"/>
                  <a:pt x="95250" y="57150"/>
                </a:cubicBezTo>
                <a:cubicBezTo>
                  <a:pt x="99440" y="38297"/>
                  <a:pt x="101600" y="19050"/>
                  <a:pt x="104775" y="0"/>
                </a:cubicBezTo>
                <a:cubicBezTo>
                  <a:pt x="107950" y="9525"/>
                  <a:pt x="113055" y="18612"/>
                  <a:pt x="114300" y="28575"/>
                </a:cubicBezTo>
                <a:cubicBezTo>
                  <a:pt x="119435" y="69652"/>
                  <a:pt x="112452" y="112596"/>
                  <a:pt x="123825" y="152400"/>
                </a:cubicBezTo>
                <a:cubicBezTo>
                  <a:pt x="126583" y="162054"/>
                  <a:pt x="142875" y="158750"/>
                  <a:pt x="152400" y="161925"/>
                </a:cubicBezTo>
                <a:cubicBezTo>
                  <a:pt x="161925" y="171450"/>
                  <a:pt x="174292" y="178804"/>
                  <a:pt x="180975" y="190500"/>
                </a:cubicBezTo>
                <a:cubicBezTo>
                  <a:pt x="227787" y="272421"/>
                  <a:pt x="157159" y="195259"/>
                  <a:pt x="209550" y="2476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8439" name="Group 8"/>
          <p:cNvGrpSpPr>
            <a:grpSpLocks/>
          </p:cNvGrpSpPr>
          <p:nvPr/>
        </p:nvGrpSpPr>
        <p:grpSpPr bwMode="auto">
          <a:xfrm>
            <a:off x="5783263" y="1001713"/>
            <a:ext cx="400050" cy="238125"/>
            <a:chOff x="6019800" y="942975"/>
            <a:chExt cx="400050" cy="238125"/>
          </a:xfrm>
        </p:grpSpPr>
        <p:sp>
          <p:nvSpPr>
            <p:cNvPr id="10" name="Freeform 9"/>
            <p:cNvSpPr/>
            <p:nvPr/>
          </p:nvSpPr>
          <p:spPr>
            <a:xfrm>
              <a:off x="6019800" y="942975"/>
              <a:ext cx="123825" cy="238125"/>
            </a:xfrm>
            <a:custGeom>
              <a:avLst/>
              <a:gdLst>
                <a:gd name="connsiteX0" fmla="*/ 0 w 123825"/>
                <a:gd name="connsiteY0" fmla="*/ 228600 h 238125"/>
                <a:gd name="connsiteX1" fmla="*/ 9525 w 123825"/>
                <a:gd name="connsiteY1" fmla="*/ 47625 h 238125"/>
                <a:gd name="connsiteX2" fmla="*/ 38100 w 123825"/>
                <a:gd name="connsiteY2" fmla="*/ 66675 h 238125"/>
                <a:gd name="connsiteX3" fmla="*/ 47625 w 123825"/>
                <a:gd name="connsiteY3" fmla="*/ 104775 h 238125"/>
                <a:gd name="connsiteX4" fmla="*/ 57150 w 123825"/>
                <a:gd name="connsiteY4" fmla="*/ 133350 h 238125"/>
                <a:gd name="connsiteX5" fmla="*/ 66675 w 123825"/>
                <a:gd name="connsiteY5" fmla="*/ 171450 h 238125"/>
                <a:gd name="connsiteX6" fmla="*/ 85725 w 123825"/>
                <a:gd name="connsiteY6" fmla="*/ 238125 h 238125"/>
                <a:gd name="connsiteX7" fmla="*/ 95250 w 123825"/>
                <a:gd name="connsiteY7" fmla="*/ 57150 h 238125"/>
                <a:gd name="connsiteX8" fmla="*/ 104775 w 123825"/>
                <a:gd name="connsiteY8" fmla="*/ 28575 h 238125"/>
                <a:gd name="connsiteX9" fmla="*/ 123825 w 123825"/>
                <a:gd name="connsiteY9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238125">
                  <a:moveTo>
                    <a:pt x="0" y="228600"/>
                  </a:moveTo>
                  <a:cubicBezTo>
                    <a:pt x="3175" y="168275"/>
                    <a:pt x="-4311" y="106428"/>
                    <a:pt x="9525" y="47625"/>
                  </a:cubicBezTo>
                  <a:cubicBezTo>
                    <a:pt x="12147" y="36482"/>
                    <a:pt x="31750" y="57150"/>
                    <a:pt x="38100" y="66675"/>
                  </a:cubicBezTo>
                  <a:cubicBezTo>
                    <a:pt x="45362" y="77567"/>
                    <a:pt x="44029" y="92188"/>
                    <a:pt x="47625" y="104775"/>
                  </a:cubicBezTo>
                  <a:cubicBezTo>
                    <a:pt x="50383" y="114429"/>
                    <a:pt x="54392" y="123696"/>
                    <a:pt x="57150" y="133350"/>
                  </a:cubicBezTo>
                  <a:cubicBezTo>
                    <a:pt x="60746" y="145937"/>
                    <a:pt x="63079" y="158863"/>
                    <a:pt x="66675" y="171450"/>
                  </a:cubicBezTo>
                  <a:cubicBezTo>
                    <a:pt x="94004" y="267103"/>
                    <a:pt x="55948" y="119018"/>
                    <a:pt x="85725" y="238125"/>
                  </a:cubicBezTo>
                  <a:cubicBezTo>
                    <a:pt x="88900" y="177800"/>
                    <a:pt x="89781" y="117310"/>
                    <a:pt x="95250" y="57150"/>
                  </a:cubicBezTo>
                  <a:cubicBezTo>
                    <a:pt x="96159" y="47151"/>
                    <a:pt x="100285" y="37555"/>
                    <a:pt x="104775" y="28575"/>
                  </a:cubicBezTo>
                  <a:cubicBezTo>
                    <a:pt x="109895" y="18336"/>
                    <a:pt x="123825" y="0"/>
                    <a:pt x="12382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162675" y="1082675"/>
              <a:ext cx="85725" cy="98425"/>
            </a:xfrm>
            <a:custGeom>
              <a:avLst/>
              <a:gdLst>
                <a:gd name="connsiteX0" fmla="*/ 29161 w 86546"/>
                <a:gd name="connsiteY0" fmla="*/ 3302 h 98552"/>
                <a:gd name="connsiteX1" fmla="*/ 10111 w 86546"/>
                <a:gd name="connsiteY1" fmla="*/ 89027 h 98552"/>
                <a:gd name="connsiteX2" fmla="*/ 38686 w 86546"/>
                <a:gd name="connsiteY2" fmla="*/ 98552 h 98552"/>
                <a:gd name="connsiteX3" fmla="*/ 67261 w 86546"/>
                <a:gd name="connsiteY3" fmla="*/ 89027 h 98552"/>
                <a:gd name="connsiteX4" fmla="*/ 76786 w 86546"/>
                <a:gd name="connsiteY4" fmla="*/ 22352 h 98552"/>
                <a:gd name="connsiteX5" fmla="*/ 29161 w 86546"/>
                <a:gd name="connsiteY5" fmla="*/ 3302 h 9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546" h="98552">
                  <a:moveTo>
                    <a:pt x="29161" y="3302"/>
                  </a:moveTo>
                  <a:cubicBezTo>
                    <a:pt x="18049" y="14414"/>
                    <a:pt x="-17118" y="54990"/>
                    <a:pt x="10111" y="89027"/>
                  </a:cubicBezTo>
                  <a:cubicBezTo>
                    <a:pt x="16383" y="96867"/>
                    <a:pt x="29161" y="95377"/>
                    <a:pt x="38686" y="98552"/>
                  </a:cubicBezTo>
                  <a:cubicBezTo>
                    <a:pt x="48211" y="95377"/>
                    <a:pt x="60161" y="96127"/>
                    <a:pt x="67261" y="89027"/>
                  </a:cubicBezTo>
                  <a:cubicBezTo>
                    <a:pt x="82751" y="73537"/>
                    <a:pt x="96494" y="42060"/>
                    <a:pt x="76786" y="22352"/>
                  </a:cubicBezTo>
                  <a:cubicBezTo>
                    <a:pt x="66257" y="11823"/>
                    <a:pt x="40273" y="-7810"/>
                    <a:pt x="29161" y="3302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305550" y="973137"/>
              <a:ext cx="104775" cy="207963"/>
            </a:xfrm>
            <a:custGeom>
              <a:avLst/>
              <a:gdLst>
                <a:gd name="connsiteX0" fmla="*/ 38100 w 104775"/>
                <a:gd name="connsiteY0" fmla="*/ 0 h 207752"/>
                <a:gd name="connsiteX1" fmla="*/ 28575 w 104775"/>
                <a:gd name="connsiteY1" fmla="*/ 76200 h 207752"/>
                <a:gd name="connsiteX2" fmla="*/ 9525 w 104775"/>
                <a:gd name="connsiteY2" fmla="*/ 133350 h 207752"/>
                <a:gd name="connsiteX3" fmla="*/ 0 w 104775"/>
                <a:gd name="connsiteY3" fmla="*/ 171450 h 207752"/>
                <a:gd name="connsiteX4" fmla="*/ 104775 w 104775"/>
                <a:gd name="connsiteY4" fmla="*/ 200025 h 2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07752">
                  <a:moveTo>
                    <a:pt x="38100" y="0"/>
                  </a:moveTo>
                  <a:cubicBezTo>
                    <a:pt x="34925" y="25400"/>
                    <a:pt x="33938" y="51171"/>
                    <a:pt x="28575" y="76200"/>
                  </a:cubicBezTo>
                  <a:cubicBezTo>
                    <a:pt x="24368" y="95835"/>
                    <a:pt x="14395" y="113869"/>
                    <a:pt x="9525" y="133350"/>
                  </a:cubicBezTo>
                  <a:lnTo>
                    <a:pt x="0" y="171450"/>
                  </a:lnTo>
                  <a:cubicBezTo>
                    <a:pt x="19565" y="230146"/>
                    <a:pt x="-515" y="200025"/>
                    <a:pt x="104775" y="2000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48400" y="1050925"/>
              <a:ext cx="171450" cy="9525"/>
            </a:xfrm>
            <a:custGeom>
              <a:avLst/>
              <a:gdLst>
                <a:gd name="connsiteX0" fmla="*/ 0 w 171450"/>
                <a:gd name="connsiteY0" fmla="*/ 9566 h 9566"/>
                <a:gd name="connsiteX1" fmla="*/ 171450 w 171450"/>
                <a:gd name="connsiteY1" fmla="*/ 41 h 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9566">
                  <a:moveTo>
                    <a:pt x="0" y="9566"/>
                  </a:moveTo>
                  <a:cubicBezTo>
                    <a:pt x="139653" y="-1177"/>
                    <a:pt x="82428" y="41"/>
                    <a:pt x="171450" y="4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8440" name="TextBox 7"/>
          <p:cNvSpPr txBox="1">
            <a:spLocks noChangeArrowheads="1"/>
          </p:cNvSpPr>
          <p:nvPr/>
        </p:nvSpPr>
        <p:spPr bwMode="auto">
          <a:xfrm>
            <a:off x="1292225" y="5715000"/>
            <a:ext cx="6559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</a:rPr>
              <a:t>Original image with distorted (red) and undistorted (blue) lines.</a:t>
            </a:r>
          </a:p>
        </p:txBody>
      </p:sp>
      <p:pic>
        <p:nvPicPr>
          <p:cNvPr id="18441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1752600"/>
            <a:ext cx="5092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771650"/>
            <a:ext cx="5092700" cy="37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How To Do It</a:t>
            </a:r>
          </a:p>
        </p:txBody>
      </p:sp>
      <p:sp>
        <p:nvSpPr>
          <p:cNvPr id="8" name="Freeform 7"/>
          <p:cNvSpPr/>
          <p:nvPr/>
        </p:nvSpPr>
        <p:spPr>
          <a:xfrm>
            <a:off x="5924550" y="1428750"/>
            <a:ext cx="209550" cy="247650"/>
          </a:xfrm>
          <a:custGeom>
            <a:avLst/>
            <a:gdLst>
              <a:gd name="connsiteX0" fmla="*/ 0 w 209550"/>
              <a:gd name="connsiteY0" fmla="*/ 247650 h 247650"/>
              <a:gd name="connsiteX1" fmla="*/ 19050 w 209550"/>
              <a:gd name="connsiteY1" fmla="*/ 200025 h 247650"/>
              <a:gd name="connsiteX2" fmla="*/ 38100 w 209550"/>
              <a:gd name="connsiteY2" fmla="*/ 171450 h 247650"/>
              <a:gd name="connsiteX3" fmla="*/ 47625 w 209550"/>
              <a:gd name="connsiteY3" fmla="*/ 142875 h 247650"/>
              <a:gd name="connsiteX4" fmla="*/ 76200 w 209550"/>
              <a:gd name="connsiteY4" fmla="*/ 123825 h 247650"/>
              <a:gd name="connsiteX5" fmla="*/ 85725 w 209550"/>
              <a:gd name="connsiteY5" fmla="*/ 85725 h 247650"/>
              <a:gd name="connsiteX6" fmla="*/ 95250 w 209550"/>
              <a:gd name="connsiteY6" fmla="*/ 57150 h 247650"/>
              <a:gd name="connsiteX7" fmla="*/ 104775 w 209550"/>
              <a:gd name="connsiteY7" fmla="*/ 0 h 247650"/>
              <a:gd name="connsiteX8" fmla="*/ 114300 w 209550"/>
              <a:gd name="connsiteY8" fmla="*/ 28575 h 247650"/>
              <a:gd name="connsiteX9" fmla="*/ 123825 w 209550"/>
              <a:gd name="connsiteY9" fmla="*/ 152400 h 247650"/>
              <a:gd name="connsiteX10" fmla="*/ 152400 w 209550"/>
              <a:gd name="connsiteY10" fmla="*/ 161925 h 247650"/>
              <a:gd name="connsiteX11" fmla="*/ 180975 w 209550"/>
              <a:gd name="connsiteY11" fmla="*/ 190500 h 247650"/>
              <a:gd name="connsiteX12" fmla="*/ 209550 w 209550"/>
              <a:gd name="connsiteY1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247650">
                <a:moveTo>
                  <a:pt x="0" y="247650"/>
                </a:moveTo>
                <a:cubicBezTo>
                  <a:pt x="6350" y="231775"/>
                  <a:pt x="11404" y="215318"/>
                  <a:pt x="19050" y="200025"/>
                </a:cubicBezTo>
                <a:cubicBezTo>
                  <a:pt x="24170" y="189786"/>
                  <a:pt x="32980" y="181689"/>
                  <a:pt x="38100" y="171450"/>
                </a:cubicBezTo>
                <a:cubicBezTo>
                  <a:pt x="42590" y="162470"/>
                  <a:pt x="41353" y="150715"/>
                  <a:pt x="47625" y="142875"/>
                </a:cubicBezTo>
                <a:cubicBezTo>
                  <a:pt x="54776" y="133936"/>
                  <a:pt x="66675" y="130175"/>
                  <a:pt x="76200" y="123825"/>
                </a:cubicBezTo>
                <a:cubicBezTo>
                  <a:pt x="79375" y="111125"/>
                  <a:pt x="82129" y="98312"/>
                  <a:pt x="85725" y="85725"/>
                </a:cubicBezTo>
                <a:cubicBezTo>
                  <a:pt x="88483" y="76071"/>
                  <a:pt x="93072" y="66951"/>
                  <a:pt x="95250" y="57150"/>
                </a:cubicBezTo>
                <a:cubicBezTo>
                  <a:pt x="99440" y="38297"/>
                  <a:pt x="101600" y="19050"/>
                  <a:pt x="104775" y="0"/>
                </a:cubicBezTo>
                <a:cubicBezTo>
                  <a:pt x="107950" y="9525"/>
                  <a:pt x="113055" y="18612"/>
                  <a:pt x="114300" y="28575"/>
                </a:cubicBezTo>
                <a:cubicBezTo>
                  <a:pt x="119435" y="69652"/>
                  <a:pt x="112452" y="112596"/>
                  <a:pt x="123825" y="152400"/>
                </a:cubicBezTo>
                <a:cubicBezTo>
                  <a:pt x="126583" y="162054"/>
                  <a:pt x="142875" y="158750"/>
                  <a:pt x="152400" y="161925"/>
                </a:cubicBezTo>
                <a:cubicBezTo>
                  <a:pt x="161925" y="171450"/>
                  <a:pt x="174292" y="178804"/>
                  <a:pt x="180975" y="190500"/>
                </a:cubicBezTo>
                <a:cubicBezTo>
                  <a:pt x="227787" y="272421"/>
                  <a:pt x="157159" y="195259"/>
                  <a:pt x="209550" y="2476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9464" name="Group 8"/>
          <p:cNvGrpSpPr>
            <a:grpSpLocks/>
          </p:cNvGrpSpPr>
          <p:nvPr/>
        </p:nvGrpSpPr>
        <p:grpSpPr bwMode="auto">
          <a:xfrm>
            <a:off x="5783263" y="1001713"/>
            <a:ext cx="400050" cy="238125"/>
            <a:chOff x="6019800" y="942975"/>
            <a:chExt cx="400050" cy="238125"/>
          </a:xfrm>
        </p:grpSpPr>
        <p:sp>
          <p:nvSpPr>
            <p:cNvPr id="10" name="Freeform 9"/>
            <p:cNvSpPr/>
            <p:nvPr/>
          </p:nvSpPr>
          <p:spPr>
            <a:xfrm>
              <a:off x="6019800" y="942975"/>
              <a:ext cx="123825" cy="238125"/>
            </a:xfrm>
            <a:custGeom>
              <a:avLst/>
              <a:gdLst>
                <a:gd name="connsiteX0" fmla="*/ 0 w 123825"/>
                <a:gd name="connsiteY0" fmla="*/ 228600 h 238125"/>
                <a:gd name="connsiteX1" fmla="*/ 9525 w 123825"/>
                <a:gd name="connsiteY1" fmla="*/ 47625 h 238125"/>
                <a:gd name="connsiteX2" fmla="*/ 38100 w 123825"/>
                <a:gd name="connsiteY2" fmla="*/ 66675 h 238125"/>
                <a:gd name="connsiteX3" fmla="*/ 47625 w 123825"/>
                <a:gd name="connsiteY3" fmla="*/ 104775 h 238125"/>
                <a:gd name="connsiteX4" fmla="*/ 57150 w 123825"/>
                <a:gd name="connsiteY4" fmla="*/ 133350 h 238125"/>
                <a:gd name="connsiteX5" fmla="*/ 66675 w 123825"/>
                <a:gd name="connsiteY5" fmla="*/ 171450 h 238125"/>
                <a:gd name="connsiteX6" fmla="*/ 85725 w 123825"/>
                <a:gd name="connsiteY6" fmla="*/ 238125 h 238125"/>
                <a:gd name="connsiteX7" fmla="*/ 95250 w 123825"/>
                <a:gd name="connsiteY7" fmla="*/ 57150 h 238125"/>
                <a:gd name="connsiteX8" fmla="*/ 104775 w 123825"/>
                <a:gd name="connsiteY8" fmla="*/ 28575 h 238125"/>
                <a:gd name="connsiteX9" fmla="*/ 123825 w 123825"/>
                <a:gd name="connsiteY9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238125">
                  <a:moveTo>
                    <a:pt x="0" y="228600"/>
                  </a:moveTo>
                  <a:cubicBezTo>
                    <a:pt x="3175" y="168275"/>
                    <a:pt x="-4311" y="106428"/>
                    <a:pt x="9525" y="47625"/>
                  </a:cubicBezTo>
                  <a:cubicBezTo>
                    <a:pt x="12147" y="36482"/>
                    <a:pt x="31750" y="57150"/>
                    <a:pt x="38100" y="66675"/>
                  </a:cubicBezTo>
                  <a:cubicBezTo>
                    <a:pt x="45362" y="77567"/>
                    <a:pt x="44029" y="92188"/>
                    <a:pt x="47625" y="104775"/>
                  </a:cubicBezTo>
                  <a:cubicBezTo>
                    <a:pt x="50383" y="114429"/>
                    <a:pt x="54392" y="123696"/>
                    <a:pt x="57150" y="133350"/>
                  </a:cubicBezTo>
                  <a:cubicBezTo>
                    <a:pt x="60746" y="145937"/>
                    <a:pt x="63079" y="158863"/>
                    <a:pt x="66675" y="171450"/>
                  </a:cubicBezTo>
                  <a:cubicBezTo>
                    <a:pt x="94004" y="267103"/>
                    <a:pt x="55948" y="119018"/>
                    <a:pt x="85725" y="238125"/>
                  </a:cubicBezTo>
                  <a:cubicBezTo>
                    <a:pt x="88900" y="177800"/>
                    <a:pt x="89781" y="117310"/>
                    <a:pt x="95250" y="57150"/>
                  </a:cubicBezTo>
                  <a:cubicBezTo>
                    <a:pt x="96159" y="47151"/>
                    <a:pt x="100285" y="37555"/>
                    <a:pt x="104775" y="28575"/>
                  </a:cubicBezTo>
                  <a:cubicBezTo>
                    <a:pt x="109895" y="18336"/>
                    <a:pt x="123825" y="0"/>
                    <a:pt x="12382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162675" y="1082675"/>
              <a:ext cx="85725" cy="98425"/>
            </a:xfrm>
            <a:custGeom>
              <a:avLst/>
              <a:gdLst>
                <a:gd name="connsiteX0" fmla="*/ 29161 w 86546"/>
                <a:gd name="connsiteY0" fmla="*/ 3302 h 98552"/>
                <a:gd name="connsiteX1" fmla="*/ 10111 w 86546"/>
                <a:gd name="connsiteY1" fmla="*/ 89027 h 98552"/>
                <a:gd name="connsiteX2" fmla="*/ 38686 w 86546"/>
                <a:gd name="connsiteY2" fmla="*/ 98552 h 98552"/>
                <a:gd name="connsiteX3" fmla="*/ 67261 w 86546"/>
                <a:gd name="connsiteY3" fmla="*/ 89027 h 98552"/>
                <a:gd name="connsiteX4" fmla="*/ 76786 w 86546"/>
                <a:gd name="connsiteY4" fmla="*/ 22352 h 98552"/>
                <a:gd name="connsiteX5" fmla="*/ 29161 w 86546"/>
                <a:gd name="connsiteY5" fmla="*/ 3302 h 9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546" h="98552">
                  <a:moveTo>
                    <a:pt x="29161" y="3302"/>
                  </a:moveTo>
                  <a:cubicBezTo>
                    <a:pt x="18049" y="14414"/>
                    <a:pt x="-17118" y="54990"/>
                    <a:pt x="10111" y="89027"/>
                  </a:cubicBezTo>
                  <a:cubicBezTo>
                    <a:pt x="16383" y="96867"/>
                    <a:pt x="29161" y="95377"/>
                    <a:pt x="38686" y="98552"/>
                  </a:cubicBezTo>
                  <a:cubicBezTo>
                    <a:pt x="48211" y="95377"/>
                    <a:pt x="60161" y="96127"/>
                    <a:pt x="67261" y="89027"/>
                  </a:cubicBezTo>
                  <a:cubicBezTo>
                    <a:pt x="82751" y="73537"/>
                    <a:pt x="96494" y="42060"/>
                    <a:pt x="76786" y="22352"/>
                  </a:cubicBezTo>
                  <a:cubicBezTo>
                    <a:pt x="66257" y="11823"/>
                    <a:pt x="40273" y="-7810"/>
                    <a:pt x="29161" y="3302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305550" y="973137"/>
              <a:ext cx="104775" cy="207963"/>
            </a:xfrm>
            <a:custGeom>
              <a:avLst/>
              <a:gdLst>
                <a:gd name="connsiteX0" fmla="*/ 38100 w 104775"/>
                <a:gd name="connsiteY0" fmla="*/ 0 h 207752"/>
                <a:gd name="connsiteX1" fmla="*/ 28575 w 104775"/>
                <a:gd name="connsiteY1" fmla="*/ 76200 h 207752"/>
                <a:gd name="connsiteX2" fmla="*/ 9525 w 104775"/>
                <a:gd name="connsiteY2" fmla="*/ 133350 h 207752"/>
                <a:gd name="connsiteX3" fmla="*/ 0 w 104775"/>
                <a:gd name="connsiteY3" fmla="*/ 171450 h 207752"/>
                <a:gd name="connsiteX4" fmla="*/ 104775 w 104775"/>
                <a:gd name="connsiteY4" fmla="*/ 200025 h 2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07752">
                  <a:moveTo>
                    <a:pt x="38100" y="0"/>
                  </a:moveTo>
                  <a:cubicBezTo>
                    <a:pt x="34925" y="25400"/>
                    <a:pt x="33938" y="51171"/>
                    <a:pt x="28575" y="76200"/>
                  </a:cubicBezTo>
                  <a:cubicBezTo>
                    <a:pt x="24368" y="95835"/>
                    <a:pt x="14395" y="113869"/>
                    <a:pt x="9525" y="133350"/>
                  </a:cubicBezTo>
                  <a:lnTo>
                    <a:pt x="0" y="171450"/>
                  </a:lnTo>
                  <a:cubicBezTo>
                    <a:pt x="19565" y="230146"/>
                    <a:pt x="-515" y="200025"/>
                    <a:pt x="104775" y="2000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48400" y="1050925"/>
              <a:ext cx="171450" cy="9525"/>
            </a:xfrm>
            <a:custGeom>
              <a:avLst/>
              <a:gdLst>
                <a:gd name="connsiteX0" fmla="*/ 0 w 171450"/>
                <a:gd name="connsiteY0" fmla="*/ 9566 h 9566"/>
                <a:gd name="connsiteX1" fmla="*/ 171450 w 171450"/>
                <a:gd name="connsiteY1" fmla="*/ 41 h 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9566">
                  <a:moveTo>
                    <a:pt x="0" y="9566"/>
                  </a:moveTo>
                  <a:cubicBezTo>
                    <a:pt x="139653" y="-1177"/>
                    <a:pt x="82428" y="41"/>
                    <a:pt x="171450" y="4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465" name="TextBox 7"/>
          <p:cNvSpPr txBox="1">
            <a:spLocks noChangeArrowheads="1"/>
          </p:cNvSpPr>
          <p:nvPr/>
        </p:nvSpPr>
        <p:spPr bwMode="auto">
          <a:xfrm>
            <a:off x="1290638" y="5715000"/>
            <a:ext cx="6562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</a:rPr>
              <a:t>Warped image with distorted (red) and undistorted (blue) lines.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1828800"/>
            <a:ext cx="2360613" cy="1169988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Comic Sans MS" pitchFamily="66" charset="0"/>
              </a:rPr>
              <a:t>This is pretty bad!</a:t>
            </a:r>
          </a:p>
          <a:p>
            <a:pPr>
              <a:defRPr/>
            </a:pPr>
            <a:r>
              <a:rPr lang="en-US" sz="1400" dirty="0">
                <a:latin typeface="Comic Sans MS" pitchFamily="66" charset="0"/>
              </a:rPr>
              <a:t>Why?</a:t>
            </a:r>
          </a:p>
          <a:p>
            <a:pPr>
              <a:defRPr/>
            </a:pPr>
            <a:r>
              <a:rPr lang="en-US" sz="1400" dirty="0">
                <a:latin typeface="Comic Sans MS" pitchFamily="66" charset="0"/>
              </a:rPr>
              <a:t>Because the stretch that we want to perform is not linear in 2D.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How To Do It</a:t>
            </a:r>
          </a:p>
        </p:txBody>
      </p:sp>
      <p:sp>
        <p:nvSpPr>
          <p:cNvPr id="20483" name="TextBox 7"/>
          <p:cNvSpPr txBox="1">
            <a:spLocks noChangeArrowheads="1"/>
          </p:cNvSpPr>
          <p:nvPr/>
        </p:nvSpPr>
        <p:spPr bwMode="auto">
          <a:xfrm>
            <a:off x="381000" y="1835150"/>
            <a:ext cx="82280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/>
              <a:t>Multiplication of a vector by an arbitrary matrix rotates the vector, stretches the result along its coordinates and rotates the result of that.</a:t>
            </a:r>
          </a:p>
        </p:txBody>
      </p:sp>
      <p:sp>
        <p:nvSpPr>
          <p:cNvPr id="4" name="Freeform 3"/>
          <p:cNvSpPr/>
          <p:nvPr/>
        </p:nvSpPr>
        <p:spPr>
          <a:xfrm>
            <a:off x="5924550" y="1428750"/>
            <a:ext cx="209550" cy="247650"/>
          </a:xfrm>
          <a:custGeom>
            <a:avLst/>
            <a:gdLst>
              <a:gd name="connsiteX0" fmla="*/ 0 w 209550"/>
              <a:gd name="connsiteY0" fmla="*/ 247650 h 247650"/>
              <a:gd name="connsiteX1" fmla="*/ 19050 w 209550"/>
              <a:gd name="connsiteY1" fmla="*/ 200025 h 247650"/>
              <a:gd name="connsiteX2" fmla="*/ 38100 w 209550"/>
              <a:gd name="connsiteY2" fmla="*/ 171450 h 247650"/>
              <a:gd name="connsiteX3" fmla="*/ 47625 w 209550"/>
              <a:gd name="connsiteY3" fmla="*/ 142875 h 247650"/>
              <a:gd name="connsiteX4" fmla="*/ 76200 w 209550"/>
              <a:gd name="connsiteY4" fmla="*/ 123825 h 247650"/>
              <a:gd name="connsiteX5" fmla="*/ 85725 w 209550"/>
              <a:gd name="connsiteY5" fmla="*/ 85725 h 247650"/>
              <a:gd name="connsiteX6" fmla="*/ 95250 w 209550"/>
              <a:gd name="connsiteY6" fmla="*/ 57150 h 247650"/>
              <a:gd name="connsiteX7" fmla="*/ 104775 w 209550"/>
              <a:gd name="connsiteY7" fmla="*/ 0 h 247650"/>
              <a:gd name="connsiteX8" fmla="*/ 114300 w 209550"/>
              <a:gd name="connsiteY8" fmla="*/ 28575 h 247650"/>
              <a:gd name="connsiteX9" fmla="*/ 123825 w 209550"/>
              <a:gd name="connsiteY9" fmla="*/ 152400 h 247650"/>
              <a:gd name="connsiteX10" fmla="*/ 152400 w 209550"/>
              <a:gd name="connsiteY10" fmla="*/ 161925 h 247650"/>
              <a:gd name="connsiteX11" fmla="*/ 180975 w 209550"/>
              <a:gd name="connsiteY11" fmla="*/ 190500 h 247650"/>
              <a:gd name="connsiteX12" fmla="*/ 209550 w 209550"/>
              <a:gd name="connsiteY1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247650">
                <a:moveTo>
                  <a:pt x="0" y="247650"/>
                </a:moveTo>
                <a:cubicBezTo>
                  <a:pt x="6350" y="231775"/>
                  <a:pt x="11404" y="215318"/>
                  <a:pt x="19050" y="200025"/>
                </a:cubicBezTo>
                <a:cubicBezTo>
                  <a:pt x="24170" y="189786"/>
                  <a:pt x="32980" y="181689"/>
                  <a:pt x="38100" y="171450"/>
                </a:cubicBezTo>
                <a:cubicBezTo>
                  <a:pt x="42590" y="162470"/>
                  <a:pt x="41353" y="150715"/>
                  <a:pt x="47625" y="142875"/>
                </a:cubicBezTo>
                <a:cubicBezTo>
                  <a:pt x="54776" y="133936"/>
                  <a:pt x="66675" y="130175"/>
                  <a:pt x="76200" y="123825"/>
                </a:cubicBezTo>
                <a:cubicBezTo>
                  <a:pt x="79375" y="111125"/>
                  <a:pt x="82129" y="98312"/>
                  <a:pt x="85725" y="85725"/>
                </a:cubicBezTo>
                <a:cubicBezTo>
                  <a:pt x="88483" y="76071"/>
                  <a:pt x="93072" y="66951"/>
                  <a:pt x="95250" y="57150"/>
                </a:cubicBezTo>
                <a:cubicBezTo>
                  <a:pt x="99440" y="38297"/>
                  <a:pt x="101600" y="19050"/>
                  <a:pt x="104775" y="0"/>
                </a:cubicBezTo>
                <a:cubicBezTo>
                  <a:pt x="107950" y="9525"/>
                  <a:pt x="113055" y="18612"/>
                  <a:pt x="114300" y="28575"/>
                </a:cubicBezTo>
                <a:cubicBezTo>
                  <a:pt x="119435" y="69652"/>
                  <a:pt x="112452" y="112596"/>
                  <a:pt x="123825" y="152400"/>
                </a:cubicBezTo>
                <a:cubicBezTo>
                  <a:pt x="126583" y="162054"/>
                  <a:pt x="142875" y="158750"/>
                  <a:pt x="152400" y="161925"/>
                </a:cubicBezTo>
                <a:cubicBezTo>
                  <a:pt x="161925" y="171450"/>
                  <a:pt x="174292" y="178804"/>
                  <a:pt x="180975" y="190500"/>
                </a:cubicBezTo>
                <a:cubicBezTo>
                  <a:pt x="227787" y="272421"/>
                  <a:pt x="157159" y="195259"/>
                  <a:pt x="209550" y="2476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0488" name="Group 11"/>
          <p:cNvGrpSpPr>
            <a:grpSpLocks/>
          </p:cNvGrpSpPr>
          <p:nvPr/>
        </p:nvGrpSpPr>
        <p:grpSpPr bwMode="auto">
          <a:xfrm>
            <a:off x="5783263" y="1001713"/>
            <a:ext cx="400050" cy="238125"/>
            <a:chOff x="6019800" y="942975"/>
            <a:chExt cx="400050" cy="238125"/>
          </a:xfrm>
        </p:grpSpPr>
        <p:sp>
          <p:nvSpPr>
            <p:cNvPr id="5" name="Freeform 4"/>
            <p:cNvSpPr/>
            <p:nvPr/>
          </p:nvSpPr>
          <p:spPr>
            <a:xfrm>
              <a:off x="6019800" y="942975"/>
              <a:ext cx="123825" cy="238125"/>
            </a:xfrm>
            <a:custGeom>
              <a:avLst/>
              <a:gdLst>
                <a:gd name="connsiteX0" fmla="*/ 0 w 123825"/>
                <a:gd name="connsiteY0" fmla="*/ 228600 h 238125"/>
                <a:gd name="connsiteX1" fmla="*/ 9525 w 123825"/>
                <a:gd name="connsiteY1" fmla="*/ 47625 h 238125"/>
                <a:gd name="connsiteX2" fmla="*/ 38100 w 123825"/>
                <a:gd name="connsiteY2" fmla="*/ 66675 h 238125"/>
                <a:gd name="connsiteX3" fmla="*/ 47625 w 123825"/>
                <a:gd name="connsiteY3" fmla="*/ 104775 h 238125"/>
                <a:gd name="connsiteX4" fmla="*/ 57150 w 123825"/>
                <a:gd name="connsiteY4" fmla="*/ 133350 h 238125"/>
                <a:gd name="connsiteX5" fmla="*/ 66675 w 123825"/>
                <a:gd name="connsiteY5" fmla="*/ 171450 h 238125"/>
                <a:gd name="connsiteX6" fmla="*/ 85725 w 123825"/>
                <a:gd name="connsiteY6" fmla="*/ 238125 h 238125"/>
                <a:gd name="connsiteX7" fmla="*/ 95250 w 123825"/>
                <a:gd name="connsiteY7" fmla="*/ 57150 h 238125"/>
                <a:gd name="connsiteX8" fmla="*/ 104775 w 123825"/>
                <a:gd name="connsiteY8" fmla="*/ 28575 h 238125"/>
                <a:gd name="connsiteX9" fmla="*/ 123825 w 123825"/>
                <a:gd name="connsiteY9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238125">
                  <a:moveTo>
                    <a:pt x="0" y="228600"/>
                  </a:moveTo>
                  <a:cubicBezTo>
                    <a:pt x="3175" y="168275"/>
                    <a:pt x="-4311" y="106428"/>
                    <a:pt x="9525" y="47625"/>
                  </a:cubicBezTo>
                  <a:cubicBezTo>
                    <a:pt x="12147" y="36482"/>
                    <a:pt x="31750" y="57150"/>
                    <a:pt x="38100" y="66675"/>
                  </a:cubicBezTo>
                  <a:cubicBezTo>
                    <a:pt x="45362" y="77567"/>
                    <a:pt x="44029" y="92188"/>
                    <a:pt x="47625" y="104775"/>
                  </a:cubicBezTo>
                  <a:cubicBezTo>
                    <a:pt x="50383" y="114429"/>
                    <a:pt x="54392" y="123696"/>
                    <a:pt x="57150" y="133350"/>
                  </a:cubicBezTo>
                  <a:cubicBezTo>
                    <a:pt x="60746" y="145937"/>
                    <a:pt x="63079" y="158863"/>
                    <a:pt x="66675" y="171450"/>
                  </a:cubicBezTo>
                  <a:cubicBezTo>
                    <a:pt x="94004" y="267103"/>
                    <a:pt x="55948" y="119018"/>
                    <a:pt x="85725" y="238125"/>
                  </a:cubicBezTo>
                  <a:cubicBezTo>
                    <a:pt x="88900" y="177800"/>
                    <a:pt x="89781" y="117310"/>
                    <a:pt x="95250" y="57150"/>
                  </a:cubicBezTo>
                  <a:cubicBezTo>
                    <a:pt x="96159" y="47151"/>
                    <a:pt x="100285" y="37555"/>
                    <a:pt x="104775" y="28575"/>
                  </a:cubicBezTo>
                  <a:cubicBezTo>
                    <a:pt x="109895" y="18336"/>
                    <a:pt x="123825" y="0"/>
                    <a:pt x="12382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162675" y="1082675"/>
              <a:ext cx="85725" cy="98425"/>
            </a:xfrm>
            <a:custGeom>
              <a:avLst/>
              <a:gdLst>
                <a:gd name="connsiteX0" fmla="*/ 29161 w 86546"/>
                <a:gd name="connsiteY0" fmla="*/ 3302 h 98552"/>
                <a:gd name="connsiteX1" fmla="*/ 10111 w 86546"/>
                <a:gd name="connsiteY1" fmla="*/ 89027 h 98552"/>
                <a:gd name="connsiteX2" fmla="*/ 38686 w 86546"/>
                <a:gd name="connsiteY2" fmla="*/ 98552 h 98552"/>
                <a:gd name="connsiteX3" fmla="*/ 67261 w 86546"/>
                <a:gd name="connsiteY3" fmla="*/ 89027 h 98552"/>
                <a:gd name="connsiteX4" fmla="*/ 76786 w 86546"/>
                <a:gd name="connsiteY4" fmla="*/ 22352 h 98552"/>
                <a:gd name="connsiteX5" fmla="*/ 29161 w 86546"/>
                <a:gd name="connsiteY5" fmla="*/ 3302 h 9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546" h="98552">
                  <a:moveTo>
                    <a:pt x="29161" y="3302"/>
                  </a:moveTo>
                  <a:cubicBezTo>
                    <a:pt x="18049" y="14414"/>
                    <a:pt x="-17118" y="54990"/>
                    <a:pt x="10111" y="89027"/>
                  </a:cubicBezTo>
                  <a:cubicBezTo>
                    <a:pt x="16383" y="96867"/>
                    <a:pt x="29161" y="95377"/>
                    <a:pt x="38686" y="98552"/>
                  </a:cubicBezTo>
                  <a:cubicBezTo>
                    <a:pt x="48211" y="95377"/>
                    <a:pt x="60161" y="96127"/>
                    <a:pt x="67261" y="89027"/>
                  </a:cubicBezTo>
                  <a:cubicBezTo>
                    <a:pt x="82751" y="73537"/>
                    <a:pt x="96494" y="42060"/>
                    <a:pt x="76786" y="22352"/>
                  </a:cubicBezTo>
                  <a:cubicBezTo>
                    <a:pt x="66257" y="11823"/>
                    <a:pt x="40273" y="-7810"/>
                    <a:pt x="29161" y="3302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305550" y="973137"/>
              <a:ext cx="104775" cy="207963"/>
            </a:xfrm>
            <a:custGeom>
              <a:avLst/>
              <a:gdLst>
                <a:gd name="connsiteX0" fmla="*/ 38100 w 104775"/>
                <a:gd name="connsiteY0" fmla="*/ 0 h 207752"/>
                <a:gd name="connsiteX1" fmla="*/ 28575 w 104775"/>
                <a:gd name="connsiteY1" fmla="*/ 76200 h 207752"/>
                <a:gd name="connsiteX2" fmla="*/ 9525 w 104775"/>
                <a:gd name="connsiteY2" fmla="*/ 133350 h 207752"/>
                <a:gd name="connsiteX3" fmla="*/ 0 w 104775"/>
                <a:gd name="connsiteY3" fmla="*/ 171450 h 207752"/>
                <a:gd name="connsiteX4" fmla="*/ 104775 w 104775"/>
                <a:gd name="connsiteY4" fmla="*/ 200025 h 2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07752">
                  <a:moveTo>
                    <a:pt x="38100" y="0"/>
                  </a:moveTo>
                  <a:cubicBezTo>
                    <a:pt x="34925" y="25400"/>
                    <a:pt x="33938" y="51171"/>
                    <a:pt x="28575" y="76200"/>
                  </a:cubicBezTo>
                  <a:cubicBezTo>
                    <a:pt x="24368" y="95835"/>
                    <a:pt x="14395" y="113869"/>
                    <a:pt x="9525" y="133350"/>
                  </a:cubicBezTo>
                  <a:lnTo>
                    <a:pt x="0" y="171450"/>
                  </a:lnTo>
                  <a:cubicBezTo>
                    <a:pt x="19565" y="230146"/>
                    <a:pt x="-515" y="200025"/>
                    <a:pt x="104775" y="2000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248400" y="1050925"/>
              <a:ext cx="171450" cy="9525"/>
            </a:xfrm>
            <a:custGeom>
              <a:avLst/>
              <a:gdLst>
                <a:gd name="connsiteX0" fmla="*/ 0 w 171450"/>
                <a:gd name="connsiteY0" fmla="*/ 9566 h 9566"/>
                <a:gd name="connsiteX1" fmla="*/ 171450 w 171450"/>
                <a:gd name="connsiteY1" fmla="*/ 41 h 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9566">
                  <a:moveTo>
                    <a:pt x="0" y="9566"/>
                  </a:moveTo>
                  <a:cubicBezTo>
                    <a:pt x="139653" y="-1177"/>
                    <a:pt x="82428" y="41"/>
                    <a:pt x="171450" y="4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20489" name="Object 12"/>
          <p:cNvGraphicFramePr>
            <a:graphicFrameLocks noChangeAspect="1"/>
          </p:cNvGraphicFramePr>
          <p:nvPr/>
        </p:nvGraphicFramePr>
        <p:xfrm>
          <a:off x="444500" y="2590800"/>
          <a:ext cx="152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0" name="Equation" r:id="rId4" imgW="761760" imgH="228600" progId="Equation.DSMT4">
                  <p:embed/>
                </p:oleObj>
              </mc:Choice>
              <mc:Fallback>
                <p:oleObj name="Equation" r:id="rId4" imgW="76176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2590800"/>
                        <a:ext cx="1524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 bwMode="auto">
          <a:xfrm>
            <a:off x="381000" y="3124200"/>
            <a:ext cx="82280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</a:rPr>
              <a:t>where </a:t>
            </a:r>
            <a:r>
              <a:rPr lang="en-US" sz="2000" b="1" dirty="0">
                <a:latin typeface="+mn-lt"/>
              </a:rPr>
              <a:t>U</a:t>
            </a:r>
            <a:r>
              <a:rPr lang="en-US" sz="2000" dirty="0">
                <a:latin typeface="Arial" charset="0"/>
              </a:rPr>
              <a:t> and </a:t>
            </a:r>
            <a:r>
              <a:rPr lang="en-US" sz="2000" b="1" dirty="0">
                <a:latin typeface="+mn-lt"/>
              </a:rPr>
              <a:t>V</a:t>
            </a:r>
            <a:r>
              <a:rPr lang="en-US" sz="2000" dirty="0">
                <a:latin typeface="Arial" charset="0"/>
              </a:rPr>
              <a:t> are rotations and </a:t>
            </a:r>
            <a:r>
              <a:rPr lang="en-US" sz="2000" b="1" dirty="0">
                <a:latin typeface="+mn-lt"/>
              </a:rPr>
              <a:t>S</a:t>
            </a:r>
            <a:r>
              <a:rPr lang="en-US" sz="2000" dirty="0">
                <a:latin typeface="Arial" charset="0"/>
              </a:rPr>
              <a:t> is diagonal.  For the example:</a:t>
            </a:r>
          </a:p>
        </p:txBody>
      </p:sp>
      <p:graphicFrame>
        <p:nvGraphicFramePr>
          <p:cNvPr id="20491" name="Object 13"/>
          <p:cNvGraphicFramePr>
            <a:graphicFrameLocks noChangeAspect="1"/>
          </p:cNvGraphicFramePr>
          <p:nvPr/>
        </p:nvGraphicFramePr>
        <p:xfrm>
          <a:off x="533400" y="3581400"/>
          <a:ext cx="3225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1" name="Equation" r:id="rId6" imgW="1612800" imgH="380880" progId="Equation.DSMT4">
                  <p:embed/>
                </p:oleObj>
              </mc:Choice>
              <mc:Fallback>
                <p:oleObj name="Equation" r:id="rId6" imgW="1612800" imgH="38088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581400"/>
                        <a:ext cx="3225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2" name="Object 24"/>
          <p:cNvGraphicFramePr>
            <a:graphicFrameLocks noChangeAspect="1"/>
          </p:cNvGraphicFramePr>
          <p:nvPr/>
        </p:nvGraphicFramePr>
        <p:xfrm>
          <a:off x="533400" y="4495800"/>
          <a:ext cx="3048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2" name="Equation" r:id="rId8" imgW="1523880" imgH="380880" progId="Equation.DSMT4">
                  <p:embed/>
                </p:oleObj>
              </mc:Choice>
              <mc:Fallback>
                <p:oleObj name="Equation" r:id="rId8" imgW="1523880" imgH="38088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495800"/>
                        <a:ext cx="3048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3" name="Object 25"/>
          <p:cNvGraphicFramePr>
            <a:graphicFrameLocks noChangeAspect="1"/>
          </p:cNvGraphicFramePr>
          <p:nvPr/>
        </p:nvGraphicFramePr>
        <p:xfrm>
          <a:off x="533400" y="5410200"/>
          <a:ext cx="2540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3" name="Equation" r:id="rId10" imgW="1269720" imgH="380880" progId="Equation.DSMT4">
                  <p:embed/>
                </p:oleObj>
              </mc:Choice>
              <mc:Fallback>
                <p:oleObj name="Equation" r:id="rId10" imgW="1269720" imgH="38088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10200"/>
                        <a:ext cx="2540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 bwMode="auto">
          <a:xfrm>
            <a:off x="3810000" y="3733800"/>
            <a:ext cx="2971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CW rotation 19.6293</a:t>
            </a:r>
            <a:r>
              <a:rPr lang="en-US" dirty="0">
                <a:latin typeface="+mn-lt"/>
                <a:cs typeface="Arial"/>
              </a:rPr>
              <a:t>°</a:t>
            </a:r>
            <a:endParaRPr lang="en-US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3581400" y="4713288"/>
            <a:ext cx="2971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CCW rotation -18.9863</a:t>
            </a:r>
            <a:r>
              <a:rPr lang="en-US" dirty="0">
                <a:latin typeface="+mn-lt"/>
                <a:cs typeface="Arial"/>
              </a:rPr>
              <a:t>°</a:t>
            </a:r>
            <a:endParaRPr lang="en-US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163888" y="5486400"/>
            <a:ext cx="3236912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stretch rotated columns by 3.2%; compress rotated rows by 99.6%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19850" y="3535363"/>
            <a:ext cx="2265363" cy="118903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20498" name="Object 14"/>
          <p:cNvGraphicFramePr>
            <a:graphicFrameLocks noChangeAspect="1"/>
          </p:cNvGraphicFramePr>
          <p:nvPr/>
        </p:nvGraphicFramePr>
        <p:xfrm>
          <a:off x="6496050" y="4000500"/>
          <a:ext cx="21129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4" name="Equation" r:id="rId12" imgW="1409400" imgH="380880" progId="Equation.DSMT4">
                  <p:embed/>
                </p:oleObj>
              </mc:Choice>
              <mc:Fallback>
                <p:oleObj name="Equation" r:id="rId12" imgW="1409400" imgH="38088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050" y="4000500"/>
                        <a:ext cx="211296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9" name="TextBox 17"/>
          <p:cNvSpPr txBox="1">
            <a:spLocks noChangeArrowheads="1"/>
          </p:cNvSpPr>
          <p:nvPr/>
        </p:nvSpPr>
        <p:spPr bwMode="auto">
          <a:xfrm>
            <a:off x="6419850" y="36195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Recall: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5081588"/>
            <a:ext cx="2665413" cy="10144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>
              <a:defRPr/>
            </a:pPr>
            <a:r>
              <a:rPr lang="en-US" sz="1400" dirty="0" smtClean="0">
                <a:solidFill>
                  <a:schemeClr val="tx1"/>
                </a:solidFill>
                <a:latin typeface="Comic Sans MS" pitchFamily="66" charset="0"/>
              </a:rPr>
              <a:t>Next 3 images: </a:t>
            </a:r>
          </a:p>
          <a:p>
            <a:pPr algn="l">
              <a:defRPr/>
            </a:pPr>
            <a:r>
              <a:rPr lang="en-US" sz="1400" dirty="0" smtClean="0">
                <a:solidFill>
                  <a:schemeClr val="tx1"/>
                </a:solidFill>
                <a:latin typeface="Comic Sans MS" pitchFamily="66" charset="0"/>
              </a:rPr>
              <a:t>p. 16 rotated by </a:t>
            </a:r>
            <a:r>
              <a:rPr lang="en-US" sz="1400" b="1" dirty="0" smtClean="0">
                <a:solidFill>
                  <a:schemeClr val="tx1"/>
                </a:solidFill>
                <a:latin typeface="Comic Sans MS" pitchFamily="66" charset="0"/>
              </a:rPr>
              <a:t>V</a:t>
            </a:r>
            <a:r>
              <a:rPr lang="en-US" sz="1400" baseline="30000" dirty="0" smtClean="0">
                <a:solidFill>
                  <a:schemeClr val="tx1"/>
                </a:solidFill>
                <a:latin typeface="Comic Sans MS" pitchFamily="66" charset="0"/>
              </a:rPr>
              <a:t>T</a:t>
            </a:r>
            <a:r>
              <a:rPr lang="en-US" sz="1400" dirty="0" smtClean="0">
                <a:solidFill>
                  <a:schemeClr val="tx1"/>
                </a:solidFill>
                <a:latin typeface="Comic Sans MS" pitchFamily="66" charset="0"/>
              </a:rPr>
              <a:t>; </a:t>
            </a:r>
          </a:p>
          <a:p>
            <a:pPr algn="l">
              <a:defRPr/>
            </a:pPr>
            <a:r>
              <a:rPr lang="en-US" sz="1400" dirty="0" smtClean="0">
                <a:solidFill>
                  <a:schemeClr val="tx1"/>
                </a:solidFill>
                <a:latin typeface="Comic Sans MS" pitchFamily="66" charset="0"/>
              </a:rPr>
              <a:t>p. 17 rot. </a:t>
            </a:r>
            <a:r>
              <a:rPr lang="en-US" sz="1400" b="1" dirty="0" smtClean="0">
                <a:solidFill>
                  <a:schemeClr val="tx1"/>
                </a:solidFill>
                <a:latin typeface="Comic Sans MS" pitchFamily="66" charset="0"/>
              </a:rPr>
              <a:t>V</a:t>
            </a:r>
            <a:r>
              <a:rPr lang="en-US" sz="1400" baseline="30000" dirty="0" smtClean="0">
                <a:solidFill>
                  <a:schemeClr val="tx1"/>
                </a:solidFill>
                <a:latin typeface="Comic Sans MS" pitchFamily="66" charset="0"/>
              </a:rPr>
              <a:t>T</a:t>
            </a:r>
            <a:r>
              <a:rPr lang="en-US" sz="1400" dirty="0" smtClean="0">
                <a:solidFill>
                  <a:schemeClr val="tx1"/>
                </a:solidFill>
                <a:latin typeface="Comic Sans MS" pitchFamily="66" charset="0"/>
              </a:rPr>
              <a:t>, scaled by </a:t>
            </a:r>
            <a:r>
              <a:rPr lang="en-US" sz="1400" b="1" dirty="0" smtClean="0">
                <a:solidFill>
                  <a:schemeClr val="tx1"/>
                </a:solidFill>
                <a:latin typeface="Comic Sans MS" pitchFamily="66" charset="0"/>
              </a:rPr>
              <a:t>S</a:t>
            </a:r>
            <a:r>
              <a:rPr lang="en-US" sz="1400" dirty="0" smtClean="0">
                <a:solidFill>
                  <a:schemeClr val="tx1"/>
                </a:solidFill>
                <a:latin typeface="Comic Sans MS" pitchFamily="66" charset="0"/>
              </a:rPr>
              <a:t>;</a:t>
            </a:r>
          </a:p>
          <a:p>
            <a:pPr algn="l">
              <a:defRPr/>
            </a:pPr>
            <a:r>
              <a:rPr lang="en-US" sz="1400" dirty="0" smtClean="0">
                <a:solidFill>
                  <a:schemeClr val="tx1"/>
                </a:solidFill>
                <a:latin typeface="Comic Sans MS" pitchFamily="66" charset="0"/>
              </a:rPr>
              <a:t>p. 18 rot. </a:t>
            </a:r>
            <a:r>
              <a:rPr lang="en-US" sz="1400" b="1" dirty="0" smtClean="0">
                <a:solidFill>
                  <a:schemeClr val="tx1"/>
                </a:solidFill>
                <a:latin typeface="Comic Sans MS" pitchFamily="66" charset="0"/>
              </a:rPr>
              <a:t>V</a:t>
            </a:r>
            <a:r>
              <a:rPr lang="en-US" sz="1400" baseline="30000" dirty="0" smtClean="0">
                <a:solidFill>
                  <a:schemeClr val="tx1"/>
                </a:solidFill>
                <a:latin typeface="Comic Sans MS" pitchFamily="66" charset="0"/>
              </a:rPr>
              <a:t>T</a:t>
            </a:r>
            <a:r>
              <a:rPr lang="en-US" sz="1400" dirty="0" smtClean="0">
                <a:solidFill>
                  <a:schemeClr val="tx1"/>
                </a:solidFill>
                <a:latin typeface="Comic Sans MS" pitchFamily="66" charset="0"/>
              </a:rPr>
              <a:t>, scaled </a:t>
            </a:r>
            <a:r>
              <a:rPr lang="en-US" sz="1400" b="1" dirty="0" smtClean="0">
                <a:solidFill>
                  <a:schemeClr val="tx1"/>
                </a:solidFill>
                <a:latin typeface="Comic Sans MS" pitchFamily="66" charset="0"/>
              </a:rPr>
              <a:t>S</a:t>
            </a:r>
            <a:r>
              <a:rPr lang="en-US" sz="1400" dirty="0" smtClean="0">
                <a:solidFill>
                  <a:schemeClr val="tx1"/>
                </a:solidFill>
                <a:latin typeface="Comic Sans MS" pitchFamily="66" charset="0"/>
              </a:rPr>
              <a:t>, rot. </a:t>
            </a:r>
            <a:r>
              <a:rPr lang="en-US" sz="1400" b="1" dirty="0" smtClean="0">
                <a:solidFill>
                  <a:schemeClr val="tx1"/>
                </a:solidFill>
                <a:latin typeface="Comic Sans MS" pitchFamily="66" charset="0"/>
              </a:rPr>
              <a:t>U</a:t>
            </a:r>
            <a:r>
              <a:rPr lang="en-US" sz="1400" dirty="0" smtClean="0">
                <a:solidFill>
                  <a:schemeClr val="tx1"/>
                </a:solidFill>
                <a:latin typeface="Comic Sans MS" pitchFamily="66" charset="0"/>
              </a:rPr>
              <a:t>;</a:t>
            </a:r>
            <a:endParaRPr lang="en-US" sz="14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How To Do It</a:t>
            </a:r>
          </a:p>
        </p:txBody>
      </p:sp>
      <p:sp>
        <p:nvSpPr>
          <p:cNvPr id="8" name="Freeform 7"/>
          <p:cNvSpPr/>
          <p:nvPr/>
        </p:nvSpPr>
        <p:spPr>
          <a:xfrm>
            <a:off x="5924550" y="1428750"/>
            <a:ext cx="209550" cy="247650"/>
          </a:xfrm>
          <a:custGeom>
            <a:avLst/>
            <a:gdLst>
              <a:gd name="connsiteX0" fmla="*/ 0 w 209550"/>
              <a:gd name="connsiteY0" fmla="*/ 247650 h 247650"/>
              <a:gd name="connsiteX1" fmla="*/ 19050 w 209550"/>
              <a:gd name="connsiteY1" fmla="*/ 200025 h 247650"/>
              <a:gd name="connsiteX2" fmla="*/ 38100 w 209550"/>
              <a:gd name="connsiteY2" fmla="*/ 171450 h 247650"/>
              <a:gd name="connsiteX3" fmla="*/ 47625 w 209550"/>
              <a:gd name="connsiteY3" fmla="*/ 142875 h 247650"/>
              <a:gd name="connsiteX4" fmla="*/ 76200 w 209550"/>
              <a:gd name="connsiteY4" fmla="*/ 123825 h 247650"/>
              <a:gd name="connsiteX5" fmla="*/ 85725 w 209550"/>
              <a:gd name="connsiteY5" fmla="*/ 85725 h 247650"/>
              <a:gd name="connsiteX6" fmla="*/ 95250 w 209550"/>
              <a:gd name="connsiteY6" fmla="*/ 57150 h 247650"/>
              <a:gd name="connsiteX7" fmla="*/ 104775 w 209550"/>
              <a:gd name="connsiteY7" fmla="*/ 0 h 247650"/>
              <a:gd name="connsiteX8" fmla="*/ 114300 w 209550"/>
              <a:gd name="connsiteY8" fmla="*/ 28575 h 247650"/>
              <a:gd name="connsiteX9" fmla="*/ 123825 w 209550"/>
              <a:gd name="connsiteY9" fmla="*/ 152400 h 247650"/>
              <a:gd name="connsiteX10" fmla="*/ 152400 w 209550"/>
              <a:gd name="connsiteY10" fmla="*/ 161925 h 247650"/>
              <a:gd name="connsiteX11" fmla="*/ 180975 w 209550"/>
              <a:gd name="connsiteY11" fmla="*/ 190500 h 247650"/>
              <a:gd name="connsiteX12" fmla="*/ 209550 w 209550"/>
              <a:gd name="connsiteY1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247650">
                <a:moveTo>
                  <a:pt x="0" y="247650"/>
                </a:moveTo>
                <a:cubicBezTo>
                  <a:pt x="6350" y="231775"/>
                  <a:pt x="11404" y="215318"/>
                  <a:pt x="19050" y="200025"/>
                </a:cubicBezTo>
                <a:cubicBezTo>
                  <a:pt x="24170" y="189786"/>
                  <a:pt x="32980" y="181689"/>
                  <a:pt x="38100" y="171450"/>
                </a:cubicBezTo>
                <a:cubicBezTo>
                  <a:pt x="42590" y="162470"/>
                  <a:pt x="41353" y="150715"/>
                  <a:pt x="47625" y="142875"/>
                </a:cubicBezTo>
                <a:cubicBezTo>
                  <a:pt x="54776" y="133936"/>
                  <a:pt x="66675" y="130175"/>
                  <a:pt x="76200" y="123825"/>
                </a:cubicBezTo>
                <a:cubicBezTo>
                  <a:pt x="79375" y="111125"/>
                  <a:pt x="82129" y="98312"/>
                  <a:pt x="85725" y="85725"/>
                </a:cubicBezTo>
                <a:cubicBezTo>
                  <a:pt x="88483" y="76071"/>
                  <a:pt x="93072" y="66951"/>
                  <a:pt x="95250" y="57150"/>
                </a:cubicBezTo>
                <a:cubicBezTo>
                  <a:pt x="99440" y="38297"/>
                  <a:pt x="101600" y="19050"/>
                  <a:pt x="104775" y="0"/>
                </a:cubicBezTo>
                <a:cubicBezTo>
                  <a:pt x="107950" y="9525"/>
                  <a:pt x="113055" y="18612"/>
                  <a:pt x="114300" y="28575"/>
                </a:cubicBezTo>
                <a:cubicBezTo>
                  <a:pt x="119435" y="69652"/>
                  <a:pt x="112452" y="112596"/>
                  <a:pt x="123825" y="152400"/>
                </a:cubicBezTo>
                <a:cubicBezTo>
                  <a:pt x="126583" y="162054"/>
                  <a:pt x="142875" y="158750"/>
                  <a:pt x="152400" y="161925"/>
                </a:cubicBezTo>
                <a:cubicBezTo>
                  <a:pt x="161925" y="171450"/>
                  <a:pt x="174292" y="178804"/>
                  <a:pt x="180975" y="190500"/>
                </a:cubicBezTo>
                <a:cubicBezTo>
                  <a:pt x="227787" y="272421"/>
                  <a:pt x="157159" y="195259"/>
                  <a:pt x="209550" y="2476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1511" name="Group 8"/>
          <p:cNvGrpSpPr>
            <a:grpSpLocks/>
          </p:cNvGrpSpPr>
          <p:nvPr/>
        </p:nvGrpSpPr>
        <p:grpSpPr bwMode="auto">
          <a:xfrm>
            <a:off x="5783263" y="1001713"/>
            <a:ext cx="400050" cy="238125"/>
            <a:chOff x="6019800" y="942975"/>
            <a:chExt cx="400050" cy="238125"/>
          </a:xfrm>
        </p:grpSpPr>
        <p:sp>
          <p:nvSpPr>
            <p:cNvPr id="10" name="Freeform 9"/>
            <p:cNvSpPr/>
            <p:nvPr/>
          </p:nvSpPr>
          <p:spPr>
            <a:xfrm>
              <a:off x="6019800" y="942975"/>
              <a:ext cx="123825" cy="238125"/>
            </a:xfrm>
            <a:custGeom>
              <a:avLst/>
              <a:gdLst>
                <a:gd name="connsiteX0" fmla="*/ 0 w 123825"/>
                <a:gd name="connsiteY0" fmla="*/ 228600 h 238125"/>
                <a:gd name="connsiteX1" fmla="*/ 9525 w 123825"/>
                <a:gd name="connsiteY1" fmla="*/ 47625 h 238125"/>
                <a:gd name="connsiteX2" fmla="*/ 38100 w 123825"/>
                <a:gd name="connsiteY2" fmla="*/ 66675 h 238125"/>
                <a:gd name="connsiteX3" fmla="*/ 47625 w 123825"/>
                <a:gd name="connsiteY3" fmla="*/ 104775 h 238125"/>
                <a:gd name="connsiteX4" fmla="*/ 57150 w 123825"/>
                <a:gd name="connsiteY4" fmla="*/ 133350 h 238125"/>
                <a:gd name="connsiteX5" fmla="*/ 66675 w 123825"/>
                <a:gd name="connsiteY5" fmla="*/ 171450 h 238125"/>
                <a:gd name="connsiteX6" fmla="*/ 85725 w 123825"/>
                <a:gd name="connsiteY6" fmla="*/ 238125 h 238125"/>
                <a:gd name="connsiteX7" fmla="*/ 95250 w 123825"/>
                <a:gd name="connsiteY7" fmla="*/ 57150 h 238125"/>
                <a:gd name="connsiteX8" fmla="*/ 104775 w 123825"/>
                <a:gd name="connsiteY8" fmla="*/ 28575 h 238125"/>
                <a:gd name="connsiteX9" fmla="*/ 123825 w 123825"/>
                <a:gd name="connsiteY9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238125">
                  <a:moveTo>
                    <a:pt x="0" y="228600"/>
                  </a:moveTo>
                  <a:cubicBezTo>
                    <a:pt x="3175" y="168275"/>
                    <a:pt x="-4311" y="106428"/>
                    <a:pt x="9525" y="47625"/>
                  </a:cubicBezTo>
                  <a:cubicBezTo>
                    <a:pt x="12147" y="36482"/>
                    <a:pt x="31750" y="57150"/>
                    <a:pt x="38100" y="66675"/>
                  </a:cubicBezTo>
                  <a:cubicBezTo>
                    <a:pt x="45362" y="77567"/>
                    <a:pt x="44029" y="92188"/>
                    <a:pt x="47625" y="104775"/>
                  </a:cubicBezTo>
                  <a:cubicBezTo>
                    <a:pt x="50383" y="114429"/>
                    <a:pt x="54392" y="123696"/>
                    <a:pt x="57150" y="133350"/>
                  </a:cubicBezTo>
                  <a:cubicBezTo>
                    <a:pt x="60746" y="145937"/>
                    <a:pt x="63079" y="158863"/>
                    <a:pt x="66675" y="171450"/>
                  </a:cubicBezTo>
                  <a:cubicBezTo>
                    <a:pt x="94004" y="267103"/>
                    <a:pt x="55948" y="119018"/>
                    <a:pt x="85725" y="238125"/>
                  </a:cubicBezTo>
                  <a:cubicBezTo>
                    <a:pt x="88900" y="177800"/>
                    <a:pt x="89781" y="117310"/>
                    <a:pt x="95250" y="57150"/>
                  </a:cubicBezTo>
                  <a:cubicBezTo>
                    <a:pt x="96159" y="47151"/>
                    <a:pt x="100285" y="37555"/>
                    <a:pt x="104775" y="28575"/>
                  </a:cubicBezTo>
                  <a:cubicBezTo>
                    <a:pt x="109895" y="18336"/>
                    <a:pt x="123825" y="0"/>
                    <a:pt x="12382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162675" y="1082675"/>
              <a:ext cx="85725" cy="98425"/>
            </a:xfrm>
            <a:custGeom>
              <a:avLst/>
              <a:gdLst>
                <a:gd name="connsiteX0" fmla="*/ 29161 w 86546"/>
                <a:gd name="connsiteY0" fmla="*/ 3302 h 98552"/>
                <a:gd name="connsiteX1" fmla="*/ 10111 w 86546"/>
                <a:gd name="connsiteY1" fmla="*/ 89027 h 98552"/>
                <a:gd name="connsiteX2" fmla="*/ 38686 w 86546"/>
                <a:gd name="connsiteY2" fmla="*/ 98552 h 98552"/>
                <a:gd name="connsiteX3" fmla="*/ 67261 w 86546"/>
                <a:gd name="connsiteY3" fmla="*/ 89027 h 98552"/>
                <a:gd name="connsiteX4" fmla="*/ 76786 w 86546"/>
                <a:gd name="connsiteY4" fmla="*/ 22352 h 98552"/>
                <a:gd name="connsiteX5" fmla="*/ 29161 w 86546"/>
                <a:gd name="connsiteY5" fmla="*/ 3302 h 9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546" h="98552">
                  <a:moveTo>
                    <a:pt x="29161" y="3302"/>
                  </a:moveTo>
                  <a:cubicBezTo>
                    <a:pt x="18049" y="14414"/>
                    <a:pt x="-17118" y="54990"/>
                    <a:pt x="10111" y="89027"/>
                  </a:cubicBezTo>
                  <a:cubicBezTo>
                    <a:pt x="16383" y="96867"/>
                    <a:pt x="29161" y="95377"/>
                    <a:pt x="38686" y="98552"/>
                  </a:cubicBezTo>
                  <a:cubicBezTo>
                    <a:pt x="48211" y="95377"/>
                    <a:pt x="60161" y="96127"/>
                    <a:pt x="67261" y="89027"/>
                  </a:cubicBezTo>
                  <a:cubicBezTo>
                    <a:pt x="82751" y="73537"/>
                    <a:pt x="96494" y="42060"/>
                    <a:pt x="76786" y="22352"/>
                  </a:cubicBezTo>
                  <a:cubicBezTo>
                    <a:pt x="66257" y="11823"/>
                    <a:pt x="40273" y="-7810"/>
                    <a:pt x="29161" y="3302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305550" y="973137"/>
              <a:ext cx="104775" cy="207963"/>
            </a:xfrm>
            <a:custGeom>
              <a:avLst/>
              <a:gdLst>
                <a:gd name="connsiteX0" fmla="*/ 38100 w 104775"/>
                <a:gd name="connsiteY0" fmla="*/ 0 h 207752"/>
                <a:gd name="connsiteX1" fmla="*/ 28575 w 104775"/>
                <a:gd name="connsiteY1" fmla="*/ 76200 h 207752"/>
                <a:gd name="connsiteX2" fmla="*/ 9525 w 104775"/>
                <a:gd name="connsiteY2" fmla="*/ 133350 h 207752"/>
                <a:gd name="connsiteX3" fmla="*/ 0 w 104775"/>
                <a:gd name="connsiteY3" fmla="*/ 171450 h 207752"/>
                <a:gd name="connsiteX4" fmla="*/ 104775 w 104775"/>
                <a:gd name="connsiteY4" fmla="*/ 200025 h 2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07752">
                  <a:moveTo>
                    <a:pt x="38100" y="0"/>
                  </a:moveTo>
                  <a:cubicBezTo>
                    <a:pt x="34925" y="25400"/>
                    <a:pt x="33938" y="51171"/>
                    <a:pt x="28575" y="76200"/>
                  </a:cubicBezTo>
                  <a:cubicBezTo>
                    <a:pt x="24368" y="95835"/>
                    <a:pt x="14395" y="113869"/>
                    <a:pt x="9525" y="133350"/>
                  </a:cubicBezTo>
                  <a:lnTo>
                    <a:pt x="0" y="171450"/>
                  </a:lnTo>
                  <a:cubicBezTo>
                    <a:pt x="19565" y="230146"/>
                    <a:pt x="-515" y="200025"/>
                    <a:pt x="104775" y="2000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48400" y="1050925"/>
              <a:ext cx="171450" cy="9525"/>
            </a:xfrm>
            <a:custGeom>
              <a:avLst/>
              <a:gdLst>
                <a:gd name="connsiteX0" fmla="*/ 0 w 171450"/>
                <a:gd name="connsiteY0" fmla="*/ 9566 h 9566"/>
                <a:gd name="connsiteX1" fmla="*/ 171450 w 171450"/>
                <a:gd name="connsiteY1" fmla="*/ 41 h 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9566">
                  <a:moveTo>
                    <a:pt x="0" y="9566"/>
                  </a:moveTo>
                  <a:cubicBezTo>
                    <a:pt x="139653" y="-1177"/>
                    <a:pt x="82428" y="41"/>
                    <a:pt x="171450" y="4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3017838" y="5829300"/>
            <a:ext cx="310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dirty="0" smtClean="0">
                <a:solidFill>
                  <a:srgbClr val="000000"/>
                </a:solidFill>
              </a:rPr>
              <a:t>Original image rotated by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V</a:t>
            </a:r>
            <a:r>
              <a:rPr lang="en-US" baseline="30000" dirty="0" smtClean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151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1725613"/>
            <a:ext cx="4654550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741488"/>
            <a:ext cx="4806950" cy="404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How To Do It</a:t>
            </a:r>
          </a:p>
        </p:txBody>
      </p:sp>
      <p:sp>
        <p:nvSpPr>
          <p:cNvPr id="8" name="Freeform 7"/>
          <p:cNvSpPr/>
          <p:nvPr/>
        </p:nvSpPr>
        <p:spPr>
          <a:xfrm>
            <a:off x="5924550" y="1428750"/>
            <a:ext cx="209550" cy="247650"/>
          </a:xfrm>
          <a:custGeom>
            <a:avLst/>
            <a:gdLst>
              <a:gd name="connsiteX0" fmla="*/ 0 w 209550"/>
              <a:gd name="connsiteY0" fmla="*/ 247650 h 247650"/>
              <a:gd name="connsiteX1" fmla="*/ 19050 w 209550"/>
              <a:gd name="connsiteY1" fmla="*/ 200025 h 247650"/>
              <a:gd name="connsiteX2" fmla="*/ 38100 w 209550"/>
              <a:gd name="connsiteY2" fmla="*/ 171450 h 247650"/>
              <a:gd name="connsiteX3" fmla="*/ 47625 w 209550"/>
              <a:gd name="connsiteY3" fmla="*/ 142875 h 247650"/>
              <a:gd name="connsiteX4" fmla="*/ 76200 w 209550"/>
              <a:gd name="connsiteY4" fmla="*/ 123825 h 247650"/>
              <a:gd name="connsiteX5" fmla="*/ 85725 w 209550"/>
              <a:gd name="connsiteY5" fmla="*/ 85725 h 247650"/>
              <a:gd name="connsiteX6" fmla="*/ 95250 w 209550"/>
              <a:gd name="connsiteY6" fmla="*/ 57150 h 247650"/>
              <a:gd name="connsiteX7" fmla="*/ 104775 w 209550"/>
              <a:gd name="connsiteY7" fmla="*/ 0 h 247650"/>
              <a:gd name="connsiteX8" fmla="*/ 114300 w 209550"/>
              <a:gd name="connsiteY8" fmla="*/ 28575 h 247650"/>
              <a:gd name="connsiteX9" fmla="*/ 123825 w 209550"/>
              <a:gd name="connsiteY9" fmla="*/ 152400 h 247650"/>
              <a:gd name="connsiteX10" fmla="*/ 152400 w 209550"/>
              <a:gd name="connsiteY10" fmla="*/ 161925 h 247650"/>
              <a:gd name="connsiteX11" fmla="*/ 180975 w 209550"/>
              <a:gd name="connsiteY11" fmla="*/ 190500 h 247650"/>
              <a:gd name="connsiteX12" fmla="*/ 209550 w 209550"/>
              <a:gd name="connsiteY1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247650">
                <a:moveTo>
                  <a:pt x="0" y="247650"/>
                </a:moveTo>
                <a:cubicBezTo>
                  <a:pt x="6350" y="231775"/>
                  <a:pt x="11404" y="215318"/>
                  <a:pt x="19050" y="200025"/>
                </a:cubicBezTo>
                <a:cubicBezTo>
                  <a:pt x="24170" y="189786"/>
                  <a:pt x="32980" y="181689"/>
                  <a:pt x="38100" y="171450"/>
                </a:cubicBezTo>
                <a:cubicBezTo>
                  <a:pt x="42590" y="162470"/>
                  <a:pt x="41353" y="150715"/>
                  <a:pt x="47625" y="142875"/>
                </a:cubicBezTo>
                <a:cubicBezTo>
                  <a:pt x="54776" y="133936"/>
                  <a:pt x="66675" y="130175"/>
                  <a:pt x="76200" y="123825"/>
                </a:cubicBezTo>
                <a:cubicBezTo>
                  <a:pt x="79375" y="111125"/>
                  <a:pt x="82129" y="98312"/>
                  <a:pt x="85725" y="85725"/>
                </a:cubicBezTo>
                <a:cubicBezTo>
                  <a:pt x="88483" y="76071"/>
                  <a:pt x="93072" y="66951"/>
                  <a:pt x="95250" y="57150"/>
                </a:cubicBezTo>
                <a:cubicBezTo>
                  <a:pt x="99440" y="38297"/>
                  <a:pt x="101600" y="19050"/>
                  <a:pt x="104775" y="0"/>
                </a:cubicBezTo>
                <a:cubicBezTo>
                  <a:pt x="107950" y="9525"/>
                  <a:pt x="113055" y="18612"/>
                  <a:pt x="114300" y="28575"/>
                </a:cubicBezTo>
                <a:cubicBezTo>
                  <a:pt x="119435" y="69652"/>
                  <a:pt x="112452" y="112596"/>
                  <a:pt x="123825" y="152400"/>
                </a:cubicBezTo>
                <a:cubicBezTo>
                  <a:pt x="126583" y="162054"/>
                  <a:pt x="142875" y="158750"/>
                  <a:pt x="152400" y="161925"/>
                </a:cubicBezTo>
                <a:cubicBezTo>
                  <a:pt x="161925" y="171450"/>
                  <a:pt x="174292" y="178804"/>
                  <a:pt x="180975" y="190500"/>
                </a:cubicBezTo>
                <a:cubicBezTo>
                  <a:pt x="227787" y="272421"/>
                  <a:pt x="157159" y="195259"/>
                  <a:pt x="209550" y="2476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2536" name="Group 8"/>
          <p:cNvGrpSpPr>
            <a:grpSpLocks/>
          </p:cNvGrpSpPr>
          <p:nvPr/>
        </p:nvGrpSpPr>
        <p:grpSpPr bwMode="auto">
          <a:xfrm>
            <a:off x="5783263" y="1001713"/>
            <a:ext cx="400050" cy="238125"/>
            <a:chOff x="6019800" y="942975"/>
            <a:chExt cx="400050" cy="238125"/>
          </a:xfrm>
        </p:grpSpPr>
        <p:sp>
          <p:nvSpPr>
            <p:cNvPr id="10" name="Freeform 9"/>
            <p:cNvSpPr/>
            <p:nvPr/>
          </p:nvSpPr>
          <p:spPr>
            <a:xfrm>
              <a:off x="6019800" y="942975"/>
              <a:ext cx="123825" cy="238125"/>
            </a:xfrm>
            <a:custGeom>
              <a:avLst/>
              <a:gdLst>
                <a:gd name="connsiteX0" fmla="*/ 0 w 123825"/>
                <a:gd name="connsiteY0" fmla="*/ 228600 h 238125"/>
                <a:gd name="connsiteX1" fmla="*/ 9525 w 123825"/>
                <a:gd name="connsiteY1" fmla="*/ 47625 h 238125"/>
                <a:gd name="connsiteX2" fmla="*/ 38100 w 123825"/>
                <a:gd name="connsiteY2" fmla="*/ 66675 h 238125"/>
                <a:gd name="connsiteX3" fmla="*/ 47625 w 123825"/>
                <a:gd name="connsiteY3" fmla="*/ 104775 h 238125"/>
                <a:gd name="connsiteX4" fmla="*/ 57150 w 123825"/>
                <a:gd name="connsiteY4" fmla="*/ 133350 h 238125"/>
                <a:gd name="connsiteX5" fmla="*/ 66675 w 123825"/>
                <a:gd name="connsiteY5" fmla="*/ 171450 h 238125"/>
                <a:gd name="connsiteX6" fmla="*/ 85725 w 123825"/>
                <a:gd name="connsiteY6" fmla="*/ 238125 h 238125"/>
                <a:gd name="connsiteX7" fmla="*/ 95250 w 123825"/>
                <a:gd name="connsiteY7" fmla="*/ 57150 h 238125"/>
                <a:gd name="connsiteX8" fmla="*/ 104775 w 123825"/>
                <a:gd name="connsiteY8" fmla="*/ 28575 h 238125"/>
                <a:gd name="connsiteX9" fmla="*/ 123825 w 123825"/>
                <a:gd name="connsiteY9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238125">
                  <a:moveTo>
                    <a:pt x="0" y="228600"/>
                  </a:moveTo>
                  <a:cubicBezTo>
                    <a:pt x="3175" y="168275"/>
                    <a:pt x="-4311" y="106428"/>
                    <a:pt x="9525" y="47625"/>
                  </a:cubicBezTo>
                  <a:cubicBezTo>
                    <a:pt x="12147" y="36482"/>
                    <a:pt x="31750" y="57150"/>
                    <a:pt x="38100" y="66675"/>
                  </a:cubicBezTo>
                  <a:cubicBezTo>
                    <a:pt x="45362" y="77567"/>
                    <a:pt x="44029" y="92188"/>
                    <a:pt x="47625" y="104775"/>
                  </a:cubicBezTo>
                  <a:cubicBezTo>
                    <a:pt x="50383" y="114429"/>
                    <a:pt x="54392" y="123696"/>
                    <a:pt x="57150" y="133350"/>
                  </a:cubicBezTo>
                  <a:cubicBezTo>
                    <a:pt x="60746" y="145937"/>
                    <a:pt x="63079" y="158863"/>
                    <a:pt x="66675" y="171450"/>
                  </a:cubicBezTo>
                  <a:cubicBezTo>
                    <a:pt x="94004" y="267103"/>
                    <a:pt x="55948" y="119018"/>
                    <a:pt x="85725" y="238125"/>
                  </a:cubicBezTo>
                  <a:cubicBezTo>
                    <a:pt x="88900" y="177800"/>
                    <a:pt x="89781" y="117310"/>
                    <a:pt x="95250" y="57150"/>
                  </a:cubicBezTo>
                  <a:cubicBezTo>
                    <a:pt x="96159" y="47151"/>
                    <a:pt x="100285" y="37555"/>
                    <a:pt x="104775" y="28575"/>
                  </a:cubicBezTo>
                  <a:cubicBezTo>
                    <a:pt x="109895" y="18336"/>
                    <a:pt x="123825" y="0"/>
                    <a:pt x="12382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162675" y="1082675"/>
              <a:ext cx="85725" cy="98425"/>
            </a:xfrm>
            <a:custGeom>
              <a:avLst/>
              <a:gdLst>
                <a:gd name="connsiteX0" fmla="*/ 29161 w 86546"/>
                <a:gd name="connsiteY0" fmla="*/ 3302 h 98552"/>
                <a:gd name="connsiteX1" fmla="*/ 10111 w 86546"/>
                <a:gd name="connsiteY1" fmla="*/ 89027 h 98552"/>
                <a:gd name="connsiteX2" fmla="*/ 38686 w 86546"/>
                <a:gd name="connsiteY2" fmla="*/ 98552 h 98552"/>
                <a:gd name="connsiteX3" fmla="*/ 67261 w 86546"/>
                <a:gd name="connsiteY3" fmla="*/ 89027 h 98552"/>
                <a:gd name="connsiteX4" fmla="*/ 76786 w 86546"/>
                <a:gd name="connsiteY4" fmla="*/ 22352 h 98552"/>
                <a:gd name="connsiteX5" fmla="*/ 29161 w 86546"/>
                <a:gd name="connsiteY5" fmla="*/ 3302 h 9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546" h="98552">
                  <a:moveTo>
                    <a:pt x="29161" y="3302"/>
                  </a:moveTo>
                  <a:cubicBezTo>
                    <a:pt x="18049" y="14414"/>
                    <a:pt x="-17118" y="54990"/>
                    <a:pt x="10111" y="89027"/>
                  </a:cubicBezTo>
                  <a:cubicBezTo>
                    <a:pt x="16383" y="96867"/>
                    <a:pt x="29161" y="95377"/>
                    <a:pt x="38686" y="98552"/>
                  </a:cubicBezTo>
                  <a:cubicBezTo>
                    <a:pt x="48211" y="95377"/>
                    <a:pt x="60161" y="96127"/>
                    <a:pt x="67261" y="89027"/>
                  </a:cubicBezTo>
                  <a:cubicBezTo>
                    <a:pt x="82751" y="73537"/>
                    <a:pt x="96494" y="42060"/>
                    <a:pt x="76786" y="22352"/>
                  </a:cubicBezTo>
                  <a:cubicBezTo>
                    <a:pt x="66257" y="11823"/>
                    <a:pt x="40273" y="-7810"/>
                    <a:pt x="29161" y="3302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305550" y="973137"/>
              <a:ext cx="104775" cy="207963"/>
            </a:xfrm>
            <a:custGeom>
              <a:avLst/>
              <a:gdLst>
                <a:gd name="connsiteX0" fmla="*/ 38100 w 104775"/>
                <a:gd name="connsiteY0" fmla="*/ 0 h 207752"/>
                <a:gd name="connsiteX1" fmla="*/ 28575 w 104775"/>
                <a:gd name="connsiteY1" fmla="*/ 76200 h 207752"/>
                <a:gd name="connsiteX2" fmla="*/ 9525 w 104775"/>
                <a:gd name="connsiteY2" fmla="*/ 133350 h 207752"/>
                <a:gd name="connsiteX3" fmla="*/ 0 w 104775"/>
                <a:gd name="connsiteY3" fmla="*/ 171450 h 207752"/>
                <a:gd name="connsiteX4" fmla="*/ 104775 w 104775"/>
                <a:gd name="connsiteY4" fmla="*/ 200025 h 2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07752">
                  <a:moveTo>
                    <a:pt x="38100" y="0"/>
                  </a:moveTo>
                  <a:cubicBezTo>
                    <a:pt x="34925" y="25400"/>
                    <a:pt x="33938" y="51171"/>
                    <a:pt x="28575" y="76200"/>
                  </a:cubicBezTo>
                  <a:cubicBezTo>
                    <a:pt x="24368" y="95835"/>
                    <a:pt x="14395" y="113869"/>
                    <a:pt x="9525" y="133350"/>
                  </a:cubicBezTo>
                  <a:lnTo>
                    <a:pt x="0" y="171450"/>
                  </a:lnTo>
                  <a:cubicBezTo>
                    <a:pt x="19565" y="230146"/>
                    <a:pt x="-515" y="200025"/>
                    <a:pt x="104775" y="2000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48400" y="1050925"/>
              <a:ext cx="171450" cy="9525"/>
            </a:xfrm>
            <a:custGeom>
              <a:avLst/>
              <a:gdLst>
                <a:gd name="connsiteX0" fmla="*/ 0 w 171450"/>
                <a:gd name="connsiteY0" fmla="*/ 9566 h 9566"/>
                <a:gd name="connsiteX1" fmla="*/ 171450 w 171450"/>
                <a:gd name="connsiteY1" fmla="*/ 41 h 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9566">
                  <a:moveTo>
                    <a:pt x="0" y="9566"/>
                  </a:moveTo>
                  <a:cubicBezTo>
                    <a:pt x="139653" y="-1177"/>
                    <a:pt x="82428" y="41"/>
                    <a:pt x="171450" y="4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2003425" y="5830888"/>
            <a:ext cx="5137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dirty="0" smtClean="0">
                <a:solidFill>
                  <a:srgbClr val="000000"/>
                </a:solidFill>
              </a:rPr>
              <a:t>Original image rotated by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V</a:t>
            </a:r>
            <a:r>
              <a:rPr lang="en-US" baseline="30000" dirty="0" smtClean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 and stretched by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How To Do It</a:t>
            </a:r>
          </a:p>
        </p:txBody>
      </p:sp>
      <p:sp>
        <p:nvSpPr>
          <p:cNvPr id="8" name="Freeform 7"/>
          <p:cNvSpPr/>
          <p:nvPr/>
        </p:nvSpPr>
        <p:spPr>
          <a:xfrm>
            <a:off x="5924550" y="1428750"/>
            <a:ext cx="209550" cy="247650"/>
          </a:xfrm>
          <a:custGeom>
            <a:avLst/>
            <a:gdLst>
              <a:gd name="connsiteX0" fmla="*/ 0 w 209550"/>
              <a:gd name="connsiteY0" fmla="*/ 247650 h 247650"/>
              <a:gd name="connsiteX1" fmla="*/ 19050 w 209550"/>
              <a:gd name="connsiteY1" fmla="*/ 200025 h 247650"/>
              <a:gd name="connsiteX2" fmla="*/ 38100 w 209550"/>
              <a:gd name="connsiteY2" fmla="*/ 171450 h 247650"/>
              <a:gd name="connsiteX3" fmla="*/ 47625 w 209550"/>
              <a:gd name="connsiteY3" fmla="*/ 142875 h 247650"/>
              <a:gd name="connsiteX4" fmla="*/ 76200 w 209550"/>
              <a:gd name="connsiteY4" fmla="*/ 123825 h 247650"/>
              <a:gd name="connsiteX5" fmla="*/ 85725 w 209550"/>
              <a:gd name="connsiteY5" fmla="*/ 85725 h 247650"/>
              <a:gd name="connsiteX6" fmla="*/ 95250 w 209550"/>
              <a:gd name="connsiteY6" fmla="*/ 57150 h 247650"/>
              <a:gd name="connsiteX7" fmla="*/ 104775 w 209550"/>
              <a:gd name="connsiteY7" fmla="*/ 0 h 247650"/>
              <a:gd name="connsiteX8" fmla="*/ 114300 w 209550"/>
              <a:gd name="connsiteY8" fmla="*/ 28575 h 247650"/>
              <a:gd name="connsiteX9" fmla="*/ 123825 w 209550"/>
              <a:gd name="connsiteY9" fmla="*/ 152400 h 247650"/>
              <a:gd name="connsiteX10" fmla="*/ 152400 w 209550"/>
              <a:gd name="connsiteY10" fmla="*/ 161925 h 247650"/>
              <a:gd name="connsiteX11" fmla="*/ 180975 w 209550"/>
              <a:gd name="connsiteY11" fmla="*/ 190500 h 247650"/>
              <a:gd name="connsiteX12" fmla="*/ 209550 w 209550"/>
              <a:gd name="connsiteY1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247650">
                <a:moveTo>
                  <a:pt x="0" y="247650"/>
                </a:moveTo>
                <a:cubicBezTo>
                  <a:pt x="6350" y="231775"/>
                  <a:pt x="11404" y="215318"/>
                  <a:pt x="19050" y="200025"/>
                </a:cubicBezTo>
                <a:cubicBezTo>
                  <a:pt x="24170" y="189786"/>
                  <a:pt x="32980" y="181689"/>
                  <a:pt x="38100" y="171450"/>
                </a:cubicBezTo>
                <a:cubicBezTo>
                  <a:pt x="42590" y="162470"/>
                  <a:pt x="41353" y="150715"/>
                  <a:pt x="47625" y="142875"/>
                </a:cubicBezTo>
                <a:cubicBezTo>
                  <a:pt x="54776" y="133936"/>
                  <a:pt x="66675" y="130175"/>
                  <a:pt x="76200" y="123825"/>
                </a:cubicBezTo>
                <a:cubicBezTo>
                  <a:pt x="79375" y="111125"/>
                  <a:pt x="82129" y="98312"/>
                  <a:pt x="85725" y="85725"/>
                </a:cubicBezTo>
                <a:cubicBezTo>
                  <a:pt x="88483" y="76071"/>
                  <a:pt x="93072" y="66951"/>
                  <a:pt x="95250" y="57150"/>
                </a:cubicBezTo>
                <a:cubicBezTo>
                  <a:pt x="99440" y="38297"/>
                  <a:pt x="101600" y="19050"/>
                  <a:pt x="104775" y="0"/>
                </a:cubicBezTo>
                <a:cubicBezTo>
                  <a:pt x="107950" y="9525"/>
                  <a:pt x="113055" y="18612"/>
                  <a:pt x="114300" y="28575"/>
                </a:cubicBezTo>
                <a:cubicBezTo>
                  <a:pt x="119435" y="69652"/>
                  <a:pt x="112452" y="112596"/>
                  <a:pt x="123825" y="152400"/>
                </a:cubicBezTo>
                <a:cubicBezTo>
                  <a:pt x="126583" y="162054"/>
                  <a:pt x="142875" y="158750"/>
                  <a:pt x="152400" y="161925"/>
                </a:cubicBezTo>
                <a:cubicBezTo>
                  <a:pt x="161925" y="171450"/>
                  <a:pt x="174292" y="178804"/>
                  <a:pt x="180975" y="190500"/>
                </a:cubicBezTo>
                <a:cubicBezTo>
                  <a:pt x="227787" y="272421"/>
                  <a:pt x="157159" y="195259"/>
                  <a:pt x="209550" y="2476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3559" name="Group 8"/>
          <p:cNvGrpSpPr>
            <a:grpSpLocks/>
          </p:cNvGrpSpPr>
          <p:nvPr/>
        </p:nvGrpSpPr>
        <p:grpSpPr bwMode="auto">
          <a:xfrm>
            <a:off x="5783263" y="1001713"/>
            <a:ext cx="400050" cy="238125"/>
            <a:chOff x="6019800" y="942975"/>
            <a:chExt cx="400050" cy="238125"/>
          </a:xfrm>
        </p:grpSpPr>
        <p:sp>
          <p:nvSpPr>
            <p:cNvPr id="10" name="Freeform 9"/>
            <p:cNvSpPr/>
            <p:nvPr/>
          </p:nvSpPr>
          <p:spPr>
            <a:xfrm>
              <a:off x="6019800" y="942975"/>
              <a:ext cx="123825" cy="238125"/>
            </a:xfrm>
            <a:custGeom>
              <a:avLst/>
              <a:gdLst>
                <a:gd name="connsiteX0" fmla="*/ 0 w 123825"/>
                <a:gd name="connsiteY0" fmla="*/ 228600 h 238125"/>
                <a:gd name="connsiteX1" fmla="*/ 9525 w 123825"/>
                <a:gd name="connsiteY1" fmla="*/ 47625 h 238125"/>
                <a:gd name="connsiteX2" fmla="*/ 38100 w 123825"/>
                <a:gd name="connsiteY2" fmla="*/ 66675 h 238125"/>
                <a:gd name="connsiteX3" fmla="*/ 47625 w 123825"/>
                <a:gd name="connsiteY3" fmla="*/ 104775 h 238125"/>
                <a:gd name="connsiteX4" fmla="*/ 57150 w 123825"/>
                <a:gd name="connsiteY4" fmla="*/ 133350 h 238125"/>
                <a:gd name="connsiteX5" fmla="*/ 66675 w 123825"/>
                <a:gd name="connsiteY5" fmla="*/ 171450 h 238125"/>
                <a:gd name="connsiteX6" fmla="*/ 85725 w 123825"/>
                <a:gd name="connsiteY6" fmla="*/ 238125 h 238125"/>
                <a:gd name="connsiteX7" fmla="*/ 95250 w 123825"/>
                <a:gd name="connsiteY7" fmla="*/ 57150 h 238125"/>
                <a:gd name="connsiteX8" fmla="*/ 104775 w 123825"/>
                <a:gd name="connsiteY8" fmla="*/ 28575 h 238125"/>
                <a:gd name="connsiteX9" fmla="*/ 123825 w 123825"/>
                <a:gd name="connsiteY9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238125">
                  <a:moveTo>
                    <a:pt x="0" y="228600"/>
                  </a:moveTo>
                  <a:cubicBezTo>
                    <a:pt x="3175" y="168275"/>
                    <a:pt x="-4311" y="106428"/>
                    <a:pt x="9525" y="47625"/>
                  </a:cubicBezTo>
                  <a:cubicBezTo>
                    <a:pt x="12147" y="36482"/>
                    <a:pt x="31750" y="57150"/>
                    <a:pt x="38100" y="66675"/>
                  </a:cubicBezTo>
                  <a:cubicBezTo>
                    <a:pt x="45362" y="77567"/>
                    <a:pt x="44029" y="92188"/>
                    <a:pt x="47625" y="104775"/>
                  </a:cubicBezTo>
                  <a:cubicBezTo>
                    <a:pt x="50383" y="114429"/>
                    <a:pt x="54392" y="123696"/>
                    <a:pt x="57150" y="133350"/>
                  </a:cubicBezTo>
                  <a:cubicBezTo>
                    <a:pt x="60746" y="145937"/>
                    <a:pt x="63079" y="158863"/>
                    <a:pt x="66675" y="171450"/>
                  </a:cubicBezTo>
                  <a:cubicBezTo>
                    <a:pt x="94004" y="267103"/>
                    <a:pt x="55948" y="119018"/>
                    <a:pt x="85725" y="238125"/>
                  </a:cubicBezTo>
                  <a:cubicBezTo>
                    <a:pt x="88900" y="177800"/>
                    <a:pt x="89781" y="117310"/>
                    <a:pt x="95250" y="57150"/>
                  </a:cubicBezTo>
                  <a:cubicBezTo>
                    <a:pt x="96159" y="47151"/>
                    <a:pt x="100285" y="37555"/>
                    <a:pt x="104775" y="28575"/>
                  </a:cubicBezTo>
                  <a:cubicBezTo>
                    <a:pt x="109895" y="18336"/>
                    <a:pt x="123825" y="0"/>
                    <a:pt x="12382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162675" y="1082675"/>
              <a:ext cx="85725" cy="98425"/>
            </a:xfrm>
            <a:custGeom>
              <a:avLst/>
              <a:gdLst>
                <a:gd name="connsiteX0" fmla="*/ 29161 w 86546"/>
                <a:gd name="connsiteY0" fmla="*/ 3302 h 98552"/>
                <a:gd name="connsiteX1" fmla="*/ 10111 w 86546"/>
                <a:gd name="connsiteY1" fmla="*/ 89027 h 98552"/>
                <a:gd name="connsiteX2" fmla="*/ 38686 w 86546"/>
                <a:gd name="connsiteY2" fmla="*/ 98552 h 98552"/>
                <a:gd name="connsiteX3" fmla="*/ 67261 w 86546"/>
                <a:gd name="connsiteY3" fmla="*/ 89027 h 98552"/>
                <a:gd name="connsiteX4" fmla="*/ 76786 w 86546"/>
                <a:gd name="connsiteY4" fmla="*/ 22352 h 98552"/>
                <a:gd name="connsiteX5" fmla="*/ 29161 w 86546"/>
                <a:gd name="connsiteY5" fmla="*/ 3302 h 9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546" h="98552">
                  <a:moveTo>
                    <a:pt x="29161" y="3302"/>
                  </a:moveTo>
                  <a:cubicBezTo>
                    <a:pt x="18049" y="14414"/>
                    <a:pt x="-17118" y="54990"/>
                    <a:pt x="10111" y="89027"/>
                  </a:cubicBezTo>
                  <a:cubicBezTo>
                    <a:pt x="16383" y="96867"/>
                    <a:pt x="29161" y="95377"/>
                    <a:pt x="38686" y="98552"/>
                  </a:cubicBezTo>
                  <a:cubicBezTo>
                    <a:pt x="48211" y="95377"/>
                    <a:pt x="60161" y="96127"/>
                    <a:pt x="67261" y="89027"/>
                  </a:cubicBezTo>
                  <a:cubicBezTo>
                    <a:pt x="82751" y="73537"/>
                    <a:pt x="96494" y="42060"/>
                    <a:pt x="76786" y="22352"/>
                  </a:cubicBezTo>
                  <a:cubicBezTo>
                    <a:pt x="66257" y="11823"/>
                    <a:pt x="40273" y="-7810"/>
                    <a:pt x="29161" y="3302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305550" y="973137"/>
              <a:ext cx="104775" cy="207963"/>
            </a:xfrm>
            <a:custGeom>
              <a:avLst/>
              <a:gdLst>
                <a:gd name="connsiteX0" fmla="*/ 38100 w 104775"/>
                <a:gd name="connsiteY0" fmla="*/ 0 h 207752"/>
                <a:gd name="connsiteX1" fmla="*/ 28575 w 104775"/>
                <a:gd name="connsiteY1" fmla="*/ 76200 h 207752"/>
                <a:gd name="connsiteX2" fmla="*/ 9525 w 104775"/>
                <a:gd name="connsiteY2" fmla="*/ 133350 h 207752"/>
                <a:gd name="connsiteX3" fmla="*/ 0 w 104775"/>
                <a:gd name="connsiteY3" fmla="*/ 171450 h 207752"/>
                <a:gd name="connsiteX4" fmla="*/ 104775 w 104775"/>
                <a:gd name="connsiteY4" fmla="*/ 200025 h 2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07752">
                  <a:moveTo>
                    <a:pt x="38100" y="0"/>
                  </a:moveTo>
                  <a:cubicBezTo>
                    <a:pt x="34925" y="25400"/>
                    <a:pt x="33938" y="51171"/>
                    <a:pt x="28575" y="76200"/>
                  </a:cubicBezTo>
                  <a:cubicBezTo>
                    <a:pt x="24368" y="95835"/>
                    <a:pt x="14395" y="113869"/>
                    <a:pt x="9525" y="133350"/>
                  </a:cubicBezTo>
                  <a:lnTo>
                    <a:pt x="0" y="171450"/>
                  </a:lnTo>
                  <a:cubicBezTo>
                    <a:pt x="19565" y="230146"/>
                    <a:pt x="-515" y="200025"/>
                    <a:pt x="104775" y="2000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48400" y="1050925"/>
              <a:ext cx="171450" cy="9525"/>
            </a:xfrm>
            <a:custGeom>
              <a:avLst/>
              <a:gdLst>
                <a:gd name="connsiteX0" fmla="*/ 0 w 171450"/>
                <a:gd name="connsiteY0" fmla="*/ 9566 h 9566"/>
                <a:gd name="connsiteX1" fmla="*/ 171450 w 171450"/>
                <a:gd name="connsiteY1" fmla="*/ 41 h 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9566">
                  <a:moveTo>
                    <a:pt x="0" y="9566"/>
                  </a:moveTo>
                  <a:cubicBezTo>
                    <a:pt x="139653" y="-1177"/>
                    <a:pt x="82428" y="41"/>
                    <a:pt x="171450" y="4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1323975" y="5830888"/>
            <a:ext cx="649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dirty="0" smtClean="0">
                <a:solidFill>
                  <a:srgbClr val="000000"/>
                </a:solidFill>
              </a:rPr>
              <a:t>Original image rotated by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V</a:t>
            </a:r>
            <a:r>
              <a:rPr lang="en-US" baseline="30000" dirty="0" smtClean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, stretched by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and rotated by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U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356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985963"/>
            <a:ext cx="5092700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How To Do It</a:t>
            </a:r>
          </a:p>
        </p:txBody>
      </p:sp>
      <p:grpSp>
        <p:nvGrpSpPr>
          <p:cNvPr id="24579" name="Group 21"/>
          <p:cNvGrpSpPr>
            <a:grpSpLocks/>
          </p:cNvGrpSpPr>
          <p:nvPr/>
        </p:nvGrpSpPr>
        <p:grpSpPr bwMode="auto">
          <a:xfrm>
            <a:off x="381000" y="1835150"/>
            <a:ext cx="8115300" cy="708025"/>
            <a:chOff x="381000" y="1814712"/>
            <a:chExt cx="8115299" cy="707886"/>
          </a:xfrm>
        </p:grpSpPr>
        <p:graphicFrame>
          <p:nvGraphicFramePr>
            <p:cNvPr id="24602" name="Object 11"/>
            <p:cNvGraphicFramePr>
              <a:graphicFrameLocks noChangeAspect="1"/>
            </p:cNvGraphicFramePr>
            <p:nvPr/>
          </p:nvGraphicFramePr>
          <p:xfrm>
            <a:off x="5683249" y="1962321"/>
            <a:ext cx="1428750" cy="412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55" name="Equation" r:id="rId3" imgW="571252" imgH="165028" progId="Equation.DSMT4">
                    <p:embed/>
                  </p:oleObj>
                </mc:Choice>
                <mc:Fallback>
                  <p:oleObj name="Equation" r:id="rId3" imgW="571252" imgH="165028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83249" y="1962321"/>
                          <a:ext cx="1428750" cy="4126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381000" y="1814712"/>
              <a:ext cx="4952999" cy="7078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Arial" charset="0"/>
                </a:rPr>
                <a:t>Given a set, </a:t>
              </a:r>
              <a:r>
                <a:rPr lang="en-US" sz="2000" i="1" dirty="0">
                  <a:latin typeface="+mn-lt"/>
                </a:rPr>
                <a:t>X</a:t>
              </a:r>
              <a:r>
                <a:rPr lang="en-US" sz="2000" dirty="0">
                  <a:latin typeface="Arial" charset="0"/>
                </a:rPr>
                <a:t>, of points from image </a:t>
              </a:r>
              <a:r>
                <a:rPr lang="en-US" sz="2000" i="1" dirty="0">
                  <a:latin typeface="+mn-lt"/>
                </a:rPr>
                <a:t>I</a:t>
              </a:r>
              <a:r>
                <a:rPr lang="en-US" sz="2000" dirty="0">
                  <a:latin typeface="Arial" charset="0"/>
                </a:rPr>
                <a:t> and a set, </a:t>
              </a:r>
              <a:r>
                <a:rPr lang="en-US" sz="2000" i="1" dirty="0">
                  <a:latin typeface="+mn-lt"/>
                </a:rPr>
                <a:t>Y</a:t>
              </a:r>
              <a:r>
                <a:rPr lang="en-US" sz="2000" dirty="0">
                  <a:latin typeface="Arial" charset="0"/>
                </a:rPr>
                <a:t>, of target points find </a:t>
              </a:r>
              <a:r>
                <a:rPr lang="en-US" sz="2000" b="1" dirty="0">
                  <a:latin typeface="+mn-lt"/>
                </a:rPr>
                <a:t>H</a:t>
              </a:r>
              <a:r>
                <a:rPr lang="en-US" sz="2000" dirty="0">
                  <a:latin typeface="Arial" charset="0"/>
                </a:rPr>
                <a:t> such that</a:t>
              </a:r>
            </a:p>
          </p:txBody>
        </p:sp>
        <p:sp>
          <p:nvSpPr>
            <p:cNvPr id="24604" name="TextBox 17"/>
            <p:cNvSpPr txBox="1">
              <a:spLocks noChangeArrowheads="1"/>
            </p:cNvSpPr>
            <p:nvPr/>
          </p:nvSpPr>
          <p:spPr bwMode="auto">
            <a:xfrm>
              <a:off x="7543800" y="1968600"/>
              <a:ext cx="9524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en-US" sz="2000"/>
                <a:t>where</a:t>
              </a:r>
            </a:p>
          </p:txBody>
        </p:sp>
      </p:grpSp>
      <p:grpSp>
        <p:nvGrpSpPr>
          <p:cNvPr id="24580" name="Group 24"/>
          <p:cNvGrpSpPr>
            <a:grpSpLocks/>
          </p:cNvGrpSpPr>
          <p:nvPr/>
        </p:nvGrpSpPr>
        <p:grpSpPr bwMode="auto">
          <a:xfrm>
            <a:off x="747713" y="2700338"/>
            <a:ext cx="7419975" cy="3116262"/>
            <a:chOff x="876300" y="2624138"/>
            <a:chExt cx="7419976" cy="3116262"/>
          </a:xfrm>
        </p:grpSpPr>
        <p:grpSp>
          <p:nvGrpSpPr>
            <p:cNvPr id="24591" name="Group 16"/>
            <p:cNvGrpSpPr>
              <a:grpSpLocks/>
            </p:cNvGrpSpPr>
            <p:nvPr/>
          </p:nvGrpSpPr>
          <p:grpSpPr bwMode="auto">
            <a:xfrm>
              <a:off x="927100" y="4927600"/>
              <a:ext cx="7369176" cy="812800"/>
              <a:chOff x="927100" y="4927600"/>
              <a:chExt cx="7369176" cy="812800"/>
            </a:xfrm>
          </p:grpSpPr>
          <p:sp>
            <p:nvSpPr>
              <p:cNvPr id="24598" name="TextBox 18"/>
              <p:cNvSpPr txBox="1">
                <a:spLocks noChangeArrowheads="1"/>
              </p:cNvSpPr>
              <p:nvPr/>
            </p:nvSpPr>
            <p:spPr bwMode="auto">
              <a:xfrm>
                <a:off x="2809876" y="5133945"/>
                <a:ext cx="6858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en-US" sz="2000"/>
                  <a:t>then</a:t>
                </a:r>
              </a:p>
            </p:txBody>
          </p:sp>
          <p:sp>
            <p:nvSpPr>
              <p:cNvPr id="24599" name="TextBox 20"/>
              <p:cNvSpPr txBox="1">
                <a:spLocks noChangeArrowheads="1"/>
              </p:cNvSpPr>
              <p:nvPr/>
            </p:nvSpPr>
            <p:spPr bwMode="auto">
              <a:xfrm>
                <a:off x="6467476" y="4980057"/>
                <a:ext cx="1828800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en-US" sz="2000"/>
                  <a:t>is the warped image.</a:t>
                </a:r>
              </a:p>
            </p:txBody>
          </p:sp>
          <p:graphicFrame>
            <p:nvGraphicFramePr>
              <p:cNvPr id="24600" name="Object 8"/>
              <p:cNvGraphicFramePr>
                <a:graphicFrameLocks noChangeAspect="1"/>
              </p:cNvGraphicFramePr>
              <p:nvPr/>
            </p:nvGraphicFramePr>
            <p:xfrm>
              <a:off x="3559175" y="4927600"/>
              <a:ext cx="2768600" cy="812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56" name="Equation" r:id="rId5" imgW="1383699" imgH="406224" progId="Equation.DSMT4">
                      <p:embed/>
                    </p:oleObj>
                  </mc:Choice>
                  <mc:Fallback>
                    <p:oleObj name="Equation" r:id="rId5" imgW="1383699" imgH="406224" progId="Equation.DSMT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9175" y="4927600"/>
                            <a:ext cx="2768600" cy="812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01" name="Object 22"/>
              <p:cNvGraphicFramePr>
                <a:graphicFrameLocks noChangeAspect="1"/>
              </p:cNvGraphicFramePr>
              <p:nvPr/>
            </p:nvGraphicFramePr>
            <p:xfrm>
              <a:off x="927100" y="4927600"/>
              <a:ext cx="1752600" cy="812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57" name="Equation" r:id="rId7" imgW="875920" imgH="406224" progId="Equation.DSMT4">
                      <p:embed/>
                    </p:oleObj>
                  </mc:Choice>
                  <mc:Fallback>
                    <p:oleObj name="Equation" r:id="rId7" imgW="875920" imgH="406224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27100" y="4927600"/>
                            <a:ext cx="1752600" cy="812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592" name="Group 10"/>
            <p:cNvGrpSpPr>
              <a:grpSpLocks/>
            </p:cNvGrpSpPr>
            <p:nvPr/>
          </p:nvGrpSpPr>
          <p:grpSpPr bwMode="auto">
            <a:xfrm>
              <a:off x="876300" y="2624138"/>
              <a:ext cx="7297738" cy="1930400"/>
              <a:chOff x="927100" y="2624138"/>
              <a:chExt cx="7297738" cy="1930400"/>
            </a:xfrm>
          </p:grpSpPr>
          <p:grpSp>
            <p:nvGrpSpPr>
              <p:cNvPr id="24593" name="Group 9"/>
              <p:cNvGrpSpPr>
                <a:grpSpLocks/>
              </p:cNvGrpSpPr>
              <p:nvPr/>
            </p:nvGrpSpPr>
            <p:grpSpPr bwMode="auto">
              <a:xfrm>
                <a:off x="927100" y="2624138"/>
                <a:ext cx="4629151" cy="1930400"/>
                <a:chOff x="927100" y="2624138"/>
                <a:chExt cx="4629151" cy="1930400"/>
              </a:xfrm>
            </p:grpSpPr>
            <p:graphicFrame>
              <p:nvGraphicFramePr>
                <p:cNvPr id="24596" name="Object 13"/>
                <p:cNvGraphicFramePr>
                  <a:graphicFrameLocks noChangeAspect="1"/>
                </p:cNvGraphicFramePr>
                <p:nvPr/>
              </p:nvGraphicFramePr>
              <p:xfrm>
                <a:off x="927100" y="2624138"/>
                <a:ext cx="4629151" cy="863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758" name="Equation" r:id="rId9" imgW="2311400" imgH="431800" progId="Equation.DSMT4">
                        <p:embed/>
                      </p:oleObj>
                    </mc:Choice>
                    <mc:Fallback>
                      <p:oleObj name="Equation" r:id="rId9" imgW="2311400" imgH="431800" progId="Equation.DSMT4">
                        <p:embed/>
                        <p:pic>
                          <p:nvPicPr>
                            <p:cNvPr id="0" name="Object 1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7100" y="2624138"/>
                              <a:ext cx="4629151" cy="863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4597" name="Object 14"/>
                <p:cNvGraphicFramePr>
                  <a:graphicFrameLocks noChangeAspect="1"/>
                </p:cNvGraphicFramePr>
                <p:nvPr/>
              </p:nvGraphicFramePr>
              <p:xfrm>
                <a:off x="927100" y="3690938"/>
                <a:ext cx="4578351" cy="863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4759" name="Equation" r:id="rId11" imgW="2286000" imgH="431800" progId="Equation.DSMT4">
                        <p:embed/>
                      </p:oleObj>
                    </mc:Choice>
                    <mc:Fallback>
                      <p:oleObj name="Equation" r:id="rId11" imgW="2286000" imgH="431800" progId="Equation.DSMT4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7100" y="3690938"/>
                              <a:ext cx="4578351" cy="863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24594" name="Object 15"/>
              <p:cNvGraphicFramePr>
                <a:graphicFrameLocks noChangeAspect="1"/>
              </p:cNvGraphicFramePr>
              <p:nvPr/>
            </p:nvGraphicFramePr>
            <p:xfrm>
              <a:off x="6496051" y="3182938"/>
              <a:ext cx="1728787" cy="812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60" name="Equation" r:id="rId13" imgW="863225" imgH="406224" progId="Equation.DSMT4">
                      <p:embed/>
                    </p:oleObj>
                  </mc:Choice>
                  <mc:Fallback>
                    <p:oleObj name="Equation" r:id="rId13" imgW="863225" imgH="406224" progId="Equation.DSMT4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96051" y="3182938"/>
                            <a:ext cx="1728787" cy="812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595" name="TextBox 23"/>
              <p:cNvSpPr txBox="1">
                <a:spLocks noChangeArrowheads="1"/>
              </p:cNvSpPr>
              <p:nvPr/>
            </p:nvSpPr>
            <p:spPr bwMode="auto">
              <a:xfrm>
                <a:off x="5715000" y="3390840"/>
                <a:ext cx="6096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en-US" sz="2000"/>
                  <a:t>and</a:t>
                </a: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2438400" y="2246313"/>
            <a:ext cx="4038600" cy="255454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50800" dist="152400" dir="27000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Comic Sans MS" pitchFamily="66" charset="0"/>
              </a:rPr>
              <a:t>There is a problem, however.  This does not work very well.</a:t>
            </a:r>
          </a:p>
          <a:p>
            <a:pPr>
              <a:defRPr/>
            </a:pPr>
            <a:r>
              <a:rPr lang="en-US" sz="2000" dirty="0">
                <a:latin typeface="Comic Sans MS" pitchFamily="66" charset="0"/>
              </a:rPr>
              <a:t>This is a 2D linear transform.</a:t>
            </a:r>
          </a:p>
          <a:p>
            <a:pPr>
              <a:defRPr/>
            </a:pPr>
            <a:r>
              <a:rPr lang="en-US" sz="2000" dirty="0">
                <a:latin typeface="Comic Sans MS" pitchFamily="66" charset="0"/>
              </a:rPr>
              <a:t>What we need is a 3D </a:t>
            </a:r>
            <a:r>
              <a:rPr lang="en-US" sz="2000" dirty="0" smtClean="0">
                <a:latin typeface="Comic Sans MS" pitchFamily="66" charset="0"/>
              </a:rPr>
              <a:t>project- </a:t>
            </a:r>
            <a:r>
              <a:rPr lang="en-US" sz="2000" dirty="0" err="1" smtClean="0">
                <a:latin typeface="Comic Sans MS" pitchFamily="66" charset="0"/>
              </a:rPr>
              <a:t>tive</a:t>
            </a:r>
            <a:r>
              <a:rPr lang="en-US" sz="2000" dirty="0" smtClean="0">
                <a:latin typeface="Comic Sans MS" pitchFamily="66" charset="0"/>
              </a:rPr>
              <a:t> transform</a:t>
            </a:r>
            <a:r>
              <a:rPr lang="en-US" sz="2000" dirty="0">
                <a:latin typeface="Comic Sans MS" pitchFamily="66" charset="0"/>
              </a:rPr>
              <a:t>.  A 3</a:t>
            </a:r>
            <a:r>
              <a:rPr lang="en-US" sz="2000" baseline="30000" dirty="0">
                <a:latin typeface="Comic Sans MS" pitchFamily="66" charset="0"/>
              </a:rPr>
              <a:t>rd</a:t>
            </a:r>
            <a:r>
              <a:rPr lang="en-US" sz="2000" dirty="0">
                <a:latin typeface="Comic Sans MS" pitchFamily="66" charset="0"/>
              </a:rPr>
              <a:t> dimension enables us to model more ge-neral projections.  Thus we use 3D </a:t>
            </a:r>
            <a:r>
              <a:rPr lang="en-US" sz="2000" dirty="0" smtClean="0">
                <a:latin typeface="Comic Sans MS" pitchFamily="66" charset="0"/>
              </a:rPr>
              <a:t>“homogeneous” </a:t>
            </a:r>
            <a:r>
              <a:rPr lang="en-US" sz="2000" dirty="0">
                <a:latin typeface="Comic Sans MS" pitchFamily="66" charset="0"/>
              </a:rPr>
              <a:t>coordinates.</a:t>
            </a:r>
            <a:endParaRPr lang="en-US" sz="2000" baseline="30000" dirty="0">
              <a:latin typeface="Comic Sans MS" pitchFamily="66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924550" y="1428750"/>
            <a:ext cx="209550" cy="247650"/>
          </a:xfrm>
          <a:custGeom>
            <a:avLst/>
            <a:gdLst>
              <a:gd name="connsiteX0" fmla="*/ 0 w 209550"/>
              <a:gd name="connsiteY0" fmla="*/ 247650 h 247650"/>
              <a:gd name="connsiteX1" fmla="*/ 19050 w 209550"/>
              <a:gd name="connsiteY1" fmla="*/ 200025 h 247650"/>
              <a:gd name="connsiteX2" fmla="*/ 38100 w 209550"/>
              <a:gd name="connsiteY2" fmla="*/ 171450 h 247650"/>
              <a:gd name="connsiteX3" fmla="*/ 47625 w 209550"/>
              <a:gd name="connsiteY3" fmla="*/ 142875 h 247650"/>
              <a:gd name="connsiteX4" fmla="*/ 76200 w 209550"/>
              <a:gd name="connsiteY4" fmla="*/ 123825 h 247650"/>
              <a:gd name="connsiteX5" fmla="*/ 85725 w 209550"/>
              <a:gd name="connsiteY5" fmla="*/ 85725 h 247650"/>
              <a:gd name="connsiteX6" fmla="*/ 95250 w 209550"/>
              <a:gd name="connsiteY6" fmla="*/ 57150 h 247650"/>
              <a:gd name="connsiteX7" fmla="*/ 104775 w 209550"/>
              <a:gd name="connsiteY7" fmla="*/ 0 h 247650"/>
              <a:gd name="connsiteX8" fmla="*/ 114300 w 209550"/>
              <a:gd name="connsiteY8" fmla="*/ 28575 h 247650"/>
              <a:gd name="connsiteX9" fmla="*/ 123825 w 209550"/>
              <a:gd name="connsiteY9" fmla="*/ 152400 h 247650"/>
              <a:gd name="connsiteX10" fmla="*/ 152400 w 209550"/>
              <a:gd name="connsiteY10" fmla="*/ 161925 h 247650"/>
              <a:gd name="connsiteX11" fmla="*/ 180975 w 209550"/>
              <a:gd name="connsiteY11" fmla="*/ 190500 h 247650"/>
              <a:gd name="connsiteX12" fmla="*/ 209550 w 209550"/>
              <a:gd name="connsiteY1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247650">
                <a:moveTo>
                  <a:pt x="0" y="247650"/>
                </a:moveTo>
                <a:cubicBezTo>
                  <a:pt x="6350" y="231775"/>
                  <a:pt x="11404" y="215318"/>
                  <a:pt x="19050" y="200025"/>
                </a:cubicBezTo>
                <a:cubicBezTo>
                  <a:pt x="24170" y="189786"/>
                  <a:pt x="32980" y="181689"/>
                  <a:pt x="38100" y="171450"/>
                </a:cubicBezTo>
                <a:cubicBezTo>
                  <a:pt x="42590" y="162470"/>
                  <a:pt x="41353" y="150715"/>
                  <a:pt x="47625" y="142875"/>
                </a:cubicBezTo>
                <a:cubicBezTo>
                  <a:pt x="54776" y="133936"/>
                  <a:pt x="66675" y="130175"/>
                  <a:pt x="76200" y="123825"/>
                </a:cubicBezTo>
                <a:cubicBezTo>
                  <a:pt x="79375" y="111125"/>
                  <a:pt x="82129" y="98312"/>
                  <a:pt x="85725" y="85725"/>
                </a:cubicBezTo>
                <a:cubicBezTo>
                  <a:pt x="88483" y="76071"/>
                  <a:pt x="93072" y="66951"/>
                  <a:pt x="95250" y="57150"/>
                </a:cubicBezTo>
                <a:cubicBezTo>
                  <a:pt x="99440" y="38297"/>
                  <a:pt x="101600" y="19050"/>
                  <a:pt x="104775" y="0"/>
                </a:cubicBezTo>
                <a:cubicBezTo>
                  <a:pt x="107950" y="9525"/>
                  <a:pt x="113055" y="18612"/>
                  <a:pt x="114300" y="28575"/>
                </a:cubicBezTo>
                <a:cubicBezTo>
                  <a:pt x="119435" y="69652"/>
                  <a:pt x="112452" y="112596"/>
                  <a:pt x="123825" y="152400"/>
                </a:cubicBezTo>
                <a:cubicBezTo>
                  <a:pt x="126583" y="162054"/>
                  <a:pt x="142875" y="158750"/>
                  <a:pt x="152400" y="161925"/>
                </a:cubicBezTo>
                <a:cubicBezTo>
                  <a:pt x="161925" y="171450"/>
                  <a:pt x="174292" y="178804"/>
                  <a:pt x="180975" y="190500"/>
                </a:cubicBezTo>
                <a:cubicBezTo>
                  <a:pt x="227787" y="272421"/>
                  <a:pt x="157159" y="195259"/>
                  <a:pt x="209550" y="2476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4586" name="Group 23"/>
          <p:cNvGrpSpPr>
            <a:grpSpLocks/>
          </p:cNvGrpSpPr>
          <p:nvPr/>
        </p:nvGrpSpPr>
        <p:grpSpPr bwMode="auto">
          <a:xfrm>
            <a:off x="5783263" y="1001713"/>
            <a:ext cx="400050" cy="238125"/>
            <a:chOff x="6019800" y="942975"/>
            <a:chExt cx="400050" cy="238125"/>
          </a:xfrm>
        </p:grpSpPr>
        <p:sp>
          <p:nvSpPr>
            <p:cNvPr id="25" name="Freeform 24"/>
            <p:cNvSpPr/>
            <p:nvPr/>
          </p:nvSpPr>
          <p:spPr>
            <a:xfrm>
              <a:off x="6019800" y="942975"/>
              <a:ext cx="123825" cy="238125"/>
            </a:xfrm>
            <a:custGeom>
              <a:avLst/>
              <a:gdLst>
                <a:gd name="connsiteX0" fmla="*/ 0 w 123825"/>
                <a:gd name="connsiteY0" fmla="*/ 228600 h 238125"/>
                <a:gd name="connsiteX1" fmla="*/ 9525 w 123825"/>
                <a:gd name="connsiteY1" fmla="*/ 47625 h 238125"/>
                <a:gd name="connsiteX2" fmla="*/ 38100 w 123825"/>
                <a:gd name="connsiteY2" fmla="*/ 66675 h 238125"/>
                <a:gd name="connsiteX3" fmla="*/ 47625 w 123825"/>
                <a:gd name="connsiteY3" fmla="*/ 104775 h 238125"/>
                <a:gd name="connsiteX4" fmla="*/ 57150 w 123825"/>
                <a:gd name="connsiteY4" fmla="*/ 133350 h 238125"/>
                <a:gd name="connsiteX5" fmla="*/ 66675 w 123825"/>
                <a:gd name="connsiteY5" fmla="*/ 171450 h 238125"/>
                <a:gd name="connsiteX6" fmla="*/ 85725 w 123825"/>
                <a:gd name="connsiteY6" fmla="*/ 238125 h 238125"/>
                <a:gd name="connsiteX7" fmla="*/ 95250 w 123825"/>
                <a:gd name="connsiteY7" fmla="*/ 57150 h 238125"/>
                <a:gd name="connsiteX8" fmla="*/ 104775 w 123825"/>
                <a:gd name="connsiteY8" fmla="*/ 28575 h 238125"/>
                <a:gd name="connsiteX9" fmla="*/ 123825 w 123825"/>
                <a:gd name="connsiteY9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238125">
                  <a:moveTo>
                    <a:pt x="0" y="228600"/>
                  </a:moveTo>
                  <a:cubicBezTo>
                    <a:pt x="3175" y="168275"/>
                    <a:pt x="-4311" y="106428"/>
                    <a:pt x="9525" y="47625"/>
                  </a:cubicBezTo>
                  <a:cubicBezTo>
                    <a:pt x="12147" y="36482"/>
                    <a:pt x="31750" y="57150"/>
                    <a:pt x="38100" y="66675"/>
                  </a:cubicBezTo>
                  <a:cubicBezTo>
                    <a:pt x="45362" y="77567"/>
                    <a:pt x="44029" y="92188"/>
                    <a:pt x="47625" y="104775"/>
                  </a:cubicBezTo>
                  <a:cubicBezTo>
                    <a:pt x="50383" y="114429"/>
                    <a:pt x="54392" y="123696"/>
                    <a:pt x="57150" y="133350"/>
                  </a:cubicBezTo>
                  <a:cubicBezTo>
                    <a:pt x="60746" y="145937"/>
                    <a:pt x="63079" y="158863"/>
                    <a:pt x="66675" y="171450"/>
                  </a:cubicBezTo>
                  <a:cubicBezTo>
                    <a:pt x="94004" y="267103"/>
                    <a:pt x="55948" y="119018"/>
                    <a:pt x="85725" y="238125"/>
                  </a:cubicBezTo>
                  <a:cubicBezTo>
                    <a:pt x="88900" y="177800"/>
                    <a:pt x="89781" y="117310"/>
                    <a:pt x="95250" y="57150"/>
                  </a:cubicBezTo>
                  <a:cubicBezTo>
                    <a:pt x="96159" y="47151"/>
                    <a:pt x="100285" y="37555"/>
                    <a:pt x="104775" y="28575"/>
                  </a:cubicBezTo>
                  <a:cubicBezTo>
                    <a:pt x="109895" y="18336"/>
                    <a:pt x="123825" y="0"/>
                    <a:pt x="123825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162675" y="1082675"/>
              <a:ext cx="85725" cy="98425"/>
            </a:xfrm>
            <a:custGeom>
              <a:avLst/>
              <a:gdLst>
                <a:gd name="connsiteX0" fmla="*/ 29161 w 86546"/>
                <a:gd name="connsiteY0" fmla="*/ 3302 h 98552"/>
                <a:gd name="connsiteX1" fmla="*/ 10111 w 86546"/>
                <a:gd name="connsiteY1" fmla="*/ 89027 h 98552"/>
                <a:gd name="connsiteX2" fmla="*/ 38686 w 86546"/>
                <a:gd name="connsiteY2" fmla="*/ 98552 h 98552"/>
                <a:gd name="connsiteX3" fmla="*/ 67261 w 86546"/>
                <a:gd name="connsiteY3" fmla="*/ 89027 h 98552"/>
                <a:gd name="connsiteX4" fmla="*/ 76786 w 86546"/>
                <a:gd name="connsiteY4" fmla="*/ 22352 h 98552"/>
                <a:gd name="connsiteX5" fmla="*/ 29161 w 86546"/>
                <a:gd name="connsiteY5" fmla="*/ 3302 h 9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546" h="98552">
                  <a:moveTo>
                    <a:pt x="29161" y="3302"/>
                  </a:moveTo>
                  <a:cubicBezTo>
                    <a:pt x="18049" y="14414"/>
                    <a:pt x="-17118" y="54990"/>
                    <a:pt x="10111" y="89027"/>
                  </a:cubicBezTo>
                  <a:cubicBezTo>
                    <a:pt x="16383" y="96867"/>
                    <a:pt x="29161" y="95377"/>
                    <a:pt x="38686" y="98552"/>
                  </a:cubicBezTo>
                  <a:cubicBezTo>
                    <a:pt x="48211" y="95377"/>
                    <a:pt x="60161" y="96127"/>
                    <a:pt x="67261" y="89027"/>
                  </a:cubicBezTo>
                  <a:cubicBezTo>
                    <a:pt x="82751" y="73537"/>
                    <a:pt x="96494" y="42060"/>
                    <a:pt x="76786" y="22352"/>
                  </a:cubicBezTo>
                  <a:cubicBezTo>
                    <a:pt x="66257" y="11823"/>
                    <a:pt x="40273" y="-7810"/>
                    <a:pt x="29161" y="3302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305550" y="973137"/>
              <a:ext cx="104775" cy="207963"/>
            </a:xfrm>
            <a:custGeom>
              <a:avLst/>
              <a:gdLst>
                <a:gd name="connsiteX0" fmla="*/ 38100 w 104775"/>
                <a:gd name="connsiteY0" fmla="*/ 0 h 207752"/>
                <a:gd name="connsiteX1" fmla="*/ 28575 w 104775"/>
                <a:gd name="connsiteY1" fmla="*/ 76200 h 207752"/>
                <a:gd name="connsiteX2" fmla="*/ 9525 w 104775"/>
                <a:gd name="connsiteY2" fmla="*/ 133350 h 207752"/>
                <a:gd name="connsiteX3" fmla="*/ 0 w 104775"/>
                <a:gd name="connsiteY3" fmla="*/ 171450 h 207752"/>
                <a:gd name="connsiteX4" fmla="*/ 104775 w 104775"/>
                <a:gd name="connsiteY4" fmla="*/ 200025 h 20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207752">
                  <a:moveTo>
                    <a:pt x="38100" y="0"/>
                  </a:moveTo>
                  <a:cubicBezTo>
                    <a:pt x="34925" y="25400"/>
                    <a:pt x="33938" y="51171"/>
                    <a:pt x="28575" y="76200"/>
                  </a:cubicBezTo>
                  <a:cubicBezTo>
                    <a:pt x="24368" y="95835"/>
                    <a:pt x="14395" y="113869"/>
                    <a:pt x="9525" y="133350"/>
                  </a:cubicBezTo>
                  <a:lnTo>
                    <a:pt x="0" y="171450"/>
                  </a:lnTo>
                  <a:cubicBezTo>
                    <a:pt x="19565" y="230146"/>
                    <a:pt x="-515" y="200025"/>
                    <a:pt x="104775" y="2000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248400" y="1050925"/>
              <a:ext cx="171450" cy="9525"/>
            </a:xfrm>
            <a:custGeom>
              <a:avLst/>
              <a:gdLst>
                <a:gd name="connsiteX0" fmla="*/ 0 w 171450"/>
                <a:gd name="connsiteY0" fmla="*/ 9566 h 9566"/>
                <a:gd name="connsiteX1" fmla="*/ 171450 w 171450"/>
                <a:gd name="connsiteY1" fmla="*/ 41 h 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9566">
                  <a:moveTo>
                    <a:pt x="0" y="9566"/>
                  </a:moveTo>
                  <a:cubicBezTo>
                    <a:pt x="139653" y="-1177"/>
                    <a:pt x="82428" y="41"/>
                    <a:pt x="171450" y="4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algn="ctr" eaLnBrk="1" hangingPunct="1"/>
            <a:r>
              <a:rPr lang="en-US" altLang="en-US" smtClean="0"/>
              <a:t>Geometric Remapping</a:t>
            </a:r>
          </a:p>
        </p:txBody>
      </p:sp>
      <p:grpSp>
        <p:nvGrpSpPr>
          <p:cNvPr id="7171" name="Group 34"/>
          <p:cNvGrpSpPr>
            <a:grpSpLocks/>
          </p:cNvGrpSpPr>
          <p:nvPr/>
        </p:nvGrpSpPr>
        <p:grpSpPr bwMode="auto">
          <a:xfrm>
            <a:off x="1828800" y="1828800"/>
            <a:ext cx="5230813" cy="4267200"/>
            <a:chOff x="1152" y="1104"/>
            <a:chExt cx="3295" cy="2688"/>
          </a:xfrm>
        </p:grpSpPr>
        <p:grpSp>
          <p:nvGrpSpPr>
            <p:cNvPr id="7176" name="Group 15"/>
            <p:cNvGrpSpPr>
              <a:grpSpLocks/>
            </p:cNvGrpSpPr>
            <p:nvPr/>
          </p:nvGrpSpPr>
          <p:grpSpPr bwMode="auto">
            <a:xfrm>
              <a:off x="2136" y="1344"/>
              <a:ext cx="1488" cy="2208"/>
              <a:chOff x="3624" y="1248"/>
              <a:chExt cx="1488" cy="2208"/>
            </a:xfrm>
          </p:grpSpPr>
          <p:sp>
            <p:nvSpPr>
              <p:cNvPr id="7192" name="AutoShape 8"/>
              <p:cNvSpPr>
                <a:spLocks noChangeArrowheads="1"/>
              </p:cNvSpPr>
              <p:nvPr/>
            </p:nvSpPr>
            <p:spPr bwMode="auto">
              <a:xfrm>
                <a:off x="3888" y="1248"/>
                <a:ext cx="960" cy="336"/>
              </a:xfrm>
              <a:prstGeom prst="flowChartAlternateProcess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Input Image</a:t>
                </a:r>
              </a:p>
            </p:txBody>
          </p:sp>
          <p:sp>
            <p:nvSpPr>
              <p:cNvPr id="7193" name="AutoShape 9"/>
              <p:cNvSpPr>
                <a:spLocks noChangeArrowheads="1"/>
              </p:cNvSpPr>
              <p:nvPr/>
            </p:nvSpPr>
            <p:spPr bwMode="auto">
              <a:xfrm>
                <a:off x="3624" y="1776"/>
                <a:ext cx="1488" cy="480"/>
              </a:xfrm>
              <a:prstGeom prst="flowChartProcess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Warping Function</a:t>
                </a:r>
              </a:p>
            </p:txBody>
          </p:sp>
          <p:sp>
            <p:nvSpPr>
              <p:cNvPr id="7194" name="AutoShape 10"/>
              <p:cNvSpPr>
                <a:spLocks noChangeArrowheads="1"/>
              </p:cNvSpPr>
              <p:nvPr/>
            </p:nvSpPr>
            <p:spPr bwMode="auto">
              <a:xfrm>
                <a:off x="3624" y="2448"/>
                <a:ext cx="1488" cy="480"/>
              </a:xfrm>
              <a:prstGeom prst="flowChartProcess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Interpolation Function</a:t>
                </a:r>
              </a:p>
            </p:txBody>
          </p:sp>
          <p:sp>
            <p:nvSpPr>
              <p:cNvPr id="7195" name="AutoShape 11"/>
              <p:cNvSpPr>
                <a:spLocks noChangeArrowheads="1"/>
              </p:cNvSpPr>
              <p:nvPr/>
            </p:nvSpPr>
            <p:spPr bwMode="auto">
              <a:xfrm>
                <a:off x="3888" y="3120"/>
                <a:ext cx="960" cy="336"/>
              </a:xfrm>
              <a:prstGeom prst="flowChartAlternateProcess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Output Image</a:t>
                </a:r>
              </a:p>
            </p:txBody>
          </p:sp>
          <p:sp>
            <p:nvSpPr>
              <p:cNvPr id="7196" name="Line 12"/>
              <p:cNvSpPr>
                <a:spLocks noChangeShapeType="1"/>
              </p:cNvSpPr>
              <p:nvPr/>
            </p:nvSpPr>
            <p:spPr bwMode="auto">
              <a:xfrm>
                <a:off x="4368" y="158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7" name="Line 13"/>
              <p:cNvSpPr>
                <a:spLocks noChangeShapeType="1"/>
              </p:cNvSpPr>
              <p:nvPr/>
            </p:nvSpPr>
            <p:spPr bwMode="auto">
              <a:xfrm>
                <a:off x="4368" y="2256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8" name="Line 14"/>
              <p:cNvSpPr>
                <a:spLocks noChangeShapeType="1"/>
              </p:cNvSpPr>
              <p:nvPr/>
            </p:nvSpPr>
            <p:spPr bwMode="auto">
              <a:xfrm>
                <a:off x="4368" y="2928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7" name="Group 33"/>
            <p:cNvGrpSpPr>
              <a:grpSpLocks/>
            </p:cNvGrpSpPr>
            <p:nvPr/>
          </p:nvGrpSpPr>
          <p:grpSpPr bwMode="auto">
            <a:xfrm>
              <a:off x="1152" y="1104"/>
              <a:ext cx="3295" cy="2688"/>
              <a:chOff x="1152" y="1104"/>
              <a:chExt cx="3295" cy="2688"/>
            </a:xfrm>
          </p:grpSpPr>
          <p:grpSp>
            <p:nvGrpSpPr>
              <p:cNvPr id="7178" name="Group 31"/>
              <p:cNvGrpSpPr>
                <a:grpSpLocks/>
              </p:cNvGrpSpPr>
              <p:nvPr/>
            </p:nvGrpSpPr>
            <p:grpSpPr bwMode="auto">
              <a:xfrm>
                <a:off x="3623" y="1728"/>
                <a:ext cx="785" cy="768"/>
                <a:chOff x="3623" y="1728"/>
                <a:chExt cx="785" cy="768"/>
              </a:xfrm>
            </p:grpSpPr>
            <p:sp>
              <p:nvSpPr>
                <p:cNvPr id="7188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3623" y="2112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189" name="Group 29"/>
                <p:cNvGrpSpPr>
                  <a:grpSpLocks/>
                </p:cNvGrpSpPr>
                <p:nvPr/>
              </p:nvGrpSpPr>
              <p:grpSpPr bwMode="auto">
                <a:xfrm>
                  <a:off x="3928" y="1728"/>
                  <a:ext cx="480" cy="768"/>
                  <a:chOff x="3928" y="1728"/>
                  <a:chExt cx="480" cy="768"/>
                </a:xfrm>
              </p:grpSpPr>
              <p:sp>
                <p:nvSpPr>
                  <p:cNvPr id="1435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3928" y="1728"/>
                    <a:ext cx="480" cy="76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accent3">
                        <a:lumMod val="95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25400" dist="25400" dir="2700000" algn="ctr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 charset="0"/>
                    </a:endParaRPr>
                  </a:p>
                </p:txBody>
              </p:sp>
              <p:pic>
                <p:nvPicPr>
                  <p:cNvPr id="7191" name="Picture 16" descr="warp example 2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r="28334"/>
                  <a:stretch>
                    <a:fillRect/>
                  </a:stretch>
                </p:blipFill>
                <p:spPr bwMode="auto">
                  <a:xfrm>
                    <a:off x="3979" y="1782"/>
                    <a:ext cx="403" cy="67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7179" name="Group 32"/>
              <p:cNvGrpSpPr>
                <a:grpSpLocks/>
              </p:cNvGrpSpPr>
              <p:nvPr/>
            </p:nvGrpSpPr>
            <p:grpSpPr bwMode="auto">
              <a:xfrm>
                <a:off x="1152" y="2428"/>
                <a:ext cx="980" cy="714"/>
                <a:chOff x="1152" y="2428"/>
                <a:chExt cx="980" cy="714"/>
              </a:xfrm>
            </p:grpSpPr>
            <p:sp>
              <p:nvSpPr>
                <p:cNvPr id="7186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220" y="2784"/>
                  <a:ext cx="91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14355" name="Picture 20" descr="bilin_detail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 l="8388" t="8388" r="8388" b="8388"/>
                <a:stretch>
                  <a:fillRect/>
                </a:stretch>
              </p:blipFill>
              <p:spPr bwMode="auto">
                <a:xfrm>
                  <a:off x="1152" y="2428"/>
                  <a:ext cx="714" cy="71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>
                  <a:outerShdw blurRad="25400" dist="25400" dir="2700000" algn="ctr" rotWithShape="0">
                    <a:srgbClr val="000000">
                      <a:alpha val="50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180" name="Group 28"/>
              <p:cNvGrpSpPr>
                <a:grpSpLocks/>
              </p:cNvGrpSpPr>
              <p:nvPr/>
            </p:nvGrpSpPr>
            <p:grpSpPr bwMode="auto">
              <a:xfrm>
                <a:off x="1230" y="1104"/>
                <a:ext cx="1170" cy="821"/>
                <a:chOff x="1230" y="1104"/>
                <a:chExt cx="1170" cy="821"/>
              </a:xfrm>
            </p:grpSpPr>
            <p:sp>
              <p:nvSpPr>
                <p:cNvPr id="7184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488" y="1518"/>
                  <a:ext cx="91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7185" name="Picture 21" descr="OldChurch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0" y="1104"/>
                  <a:ext cx="559" cy="8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181" name="Group 30"/>
              <p:cNvGrpSpPr>
                <a:grpSpLocks/>
              </p:cNvGrpSpPr>
              <p:nvPr/>
            </p:nvGrpSpPr>
            <p:grpSpPr bwMode="auto">
              <a:xfrm>
                <a:off x="3360" y="2971"/>
                <a:ext cx="1087" cy="821"/>
                <a:chOff x="3360" y="2971"/>
                <a:chExt cx="1087" cy="821"/>
              </a:xfrm>
            </p:grpSpPr>
            <p:sp>
              <p:nvSpPr>
                <p:cNvPr id="71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3360" y="3383"/>
                  <a:ext cx="91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7183" name="Picture 22" descr="OldChurchWarped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8" y="2971"/>
                  <a:ext cx="559" cy="8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7172" name="Line 35"/>
          <p:cNvSpPr>
            <a:spLocks noChangeShapeType="1"/>
          </p:cNvSpPr>
          <p:nvPr/>
        </p:nvSpPr>
        <p:spPr bwMode="auto">
          <a:xfrm>
            <a:off x="1676400" y="1676400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pPr algn="ctr"/>
            <a:r>
              <a:rPr lang="en-US" dirty="0" smtClean="0"/>
              <a:t>A Hierarchy of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6758" y="1981200"/>
            <a:ext cx="1905000" cy="36075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Isometry: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Similarity: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Affine: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Projective: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92310" y="2345517"/>
            <a:ext cx="1265090" cy="3167033"/>
            <a:chOff x="838200" y="2057400"/>
            <a:chExt cx="1265090" cy="3167033"/>
          </a:xfrm>
        </p:grpSpPr>
        <p:sp>
          <p:nvSpPr>
            <p:cNvPr id="7" name="TextBox 6"/>
            <p:cNvSpPr txBox="1"/>
            <p:nvPr/>
          </p:nvSpPr>
          <p:spPr>
            <a:xfrm>
              <a:off x="838200" y="2057400"/>
              <a:ext cx="1265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50000"/>
                    </a:schemeClr>
                  </a:solidFill>
                </a:rPr>
                <a:t>Generality</a:t>
              </a:r>
            </a:p>
          </p:txBody>
        </p:sp>
        <p:cxnSp>
          <p:nvCxnSpPr>
            <p:cNvPr id="10" name="Straight Arrow Connector 9"/>
            <p:cNvCxnSpPr>
              <a:stCxn id="7" idx="2"/>
            </p:cNvCxnSpPr>
            <p:nvPr/>
          </p:nvCxnSpPr>
          <p:spPr bwMode="auto">
            <a:xfrm>
              <a:off x="1470745" y="2457510"/>
              <a:ext cx="0" cy="2766923"/>
            </a:xfrm>
            <a:prstGeom prst="straightConnector1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Group 15"/>
          <p:cNvGrpSpPr/>
          <p:nvPr/>
        </p:nvGrpSpPr>
        <p:grpSpPr>
          <a:xfrm>
            <a:off x="7010400" y="2421717"/>
            <a:ext cx="1136850" cy="3167033"/>
            <a:chOff x="908250" y="2405137"/>
            <a:chExt cx="1136850" cy="3167033"/>
          </a:xfrm>
        </p:grpSpPr>
        <p:sp>
          <p:nvSpPr>
            <p:cNvPr id="11" name="TextBox 10"/>
            <p:cNvSpPr txBox="1"/>
            <p:nvPr/>
          </p:nvSpPr>
          <p:spPr>
            <a:xfrm>
              <a:off x="908250" y="5172060"/>
              <a:ext cx="113685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50000"/>
                    </a:schemeClr>
                  </a:solidFill>
                </a:rPr>
                <a:t>Inclusion</a:t>
              </a:r>
            </a:p>
          </p:txBody>
        </p:sp>
        <p:cxnSp>
          <p:nvCxnSpPr>
            <p:cNvPr id="12" name="Straight Arrow Connector 11"/>
            <p:cNvCxnSpPr>
              <a:endCxn id="11" idx="0"/>
            </p:cNvCxnSpPr>
            <p:nvPr/>
          </p:nvCxnSpPr>
          <p:spPr bwMode="auto">
            <a:xfrm>
              <a:off x="1476675" y="2405137"/>
              <a:ext cx="0" cy="2766923"/>
            </a:xfrm>
            <a:prstGeom prst="straightConnector1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7" name="Group 46"/>
          <p:cNvGrpSpPr/>
          <p:nvPr/>
        </p:nvGrpSpPr>
        <p:grpSpPr>
          <a:xfrm>
            <a:off x="4381116" y="2312150"/>
            <a:ext cx="2419925" cy="3290872"/>
            <a:chOff x="4343400" y="2438400"/>
            <a:chExt cx="2419925" cy="3290872"/>
          </a:xfrm>
        </p:grpSpPr>
        <p:grpSp>
          <p:nvGrpSpPr>
            <p:cNvPr id="43" name="Group 42"/>
            <p:cNvGrpSpPr/>
            <p:nvPr/>
          </p:nvGrpSpPr>
          <p:grpSpPr>
            <a:xfrm>
              <a:off x="4343400" y="2438400"/>
              <a:ext cx="2343725" cy="457200"/>
              <a:chOff x="4343400" y="2438400"/>
              <a:chExt cx="2343725" cy="457200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4343400" y="2438400"/>
                <a:ext cx="457200" cy="457200"/>
              </a:xfrm>
              <a:prstGeom prst="rect">
                <a:avLst/>
              </a:prstGeom>
              <a:solidFill>
                <a:srgbClr val="FF5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 rot="2732818">
                <a:off x="6229925" y="2438400"/>
                <a:ext cx="457200" cy="457200"/>
              </a:xfrm>
              <a:prstGeom prst="rect">
                <a:avLst/>
              </a:prstGeom>
              <a:solidFill>
                <a:srgbClr val="FF5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 bwMode="auto">
              <a:xfrm>
                <a:off x="4876800" y="2667000"/>
                <a:ext cx="1219200" cy="48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TextBox 34"/>
              <p:cNvSpPr txBox="1"/>
              <p:nvPr/>
            </p:nvSpPr>
            <p:spPr>
              <a:xfrm>
                <a:off x="5334000" y="2514600"/>
                <a:ext cx="3048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 smtClean="0"/>
                  <a:t>H</a:t>
                </a:r>
                <a:r>
                  <a:rPr lang="en-US" baseline="-25000" dirty="0" smtClean="0"/>
                  <a:t>e</a:t>
                </a:r>
                <a:endParaRPr lang="en-US" dirty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343400" y="3378200"/>
              <a:ext cx="2242860" cy="457200"/>
              <a:chOff x="4343400" y="3378200"/>
              <a:chExt cx="2242860" cy="457200"/>
            </a:xfrm>
          </p:grpSpPr>
          <p:sp>
            <p:nvSpPr>
              <p:cNvPr id="22" name="Rectangle 21"/>
              <p:cNvSpPr/>
              <p:nvPr/>
            </p:nvSpPr>
            <p:spPr bwMode="auto">
              <a:xfrm>
                <a:off x="4343400" y="3378200"/>
                <a:ext cx="457200" cy="457200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 rot="2755443">
                <a:off x="6330790" y="3479065"/>
                <a:ext cx="255470" cy="255470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 bwMode="auto">
              <a:xfrm>
                <a:off x="4876800" y="3606800"/>
                <a:ext cx="1258450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6" name="TextBox 35"/>
              <p:cNvSpPr txBox="1"/>
              <p:nvPr/>
            </p:nvSpPr>
            <p:spPr>
              <a:xfrm>
                <a:off x="5334000" y="3457575"/>
                <a:ext cx="3048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 err="1" smtClean="0"/>
                  <a:t>H</a:t>
                </a:r>
                <a:r>
                  <a:rPr lang="en-US" baseline="-25000" dirty="0" err="1" smtClean="0"/>
                  <a:t>s</a:t>
                </a:r>
                <a:endParaRPr lang="en-US" dirty="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343400" y="4307306"/>
              <a:ext cx="2419925" cy="457200"/>
              <a:chOff x="4343400" y="4307306"/>
              <a:chExt cx="2419925" cy="457200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4343400" y="4307306"/>
                <a:ext cx="457200" cy="45720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Parallelogram 27"/>
              <p:cNvSpPr/>
              <p:nvPr/>
            </p:nvSpPr>
            <p:spPr bwMode="auto">
              <a:xfrm>
                <a:off x="6153725" y="4307306"/>
                <a:ext cx="609600" cy="457200"/>
              </a:xfrm>
              <a:prstGeom prst="parallelogram">
                <a:avLst>
                  <a:gd name="adj" fmla="val 56250"/>
                </a:avLst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4876800" y="4535906"/>
                <a:ext cx="1276925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" name="TextBox 36"/>
              <p:cNvSpPr txBox="1"/>
              <p:nvPr/>
            </p:nvSpPr>
            <p:spPr>
              <a:xfrm flipH="1">
                <a:off x="5343525" y="4381500"/>
                <a:ext cx="2857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 smtClean="0"/>
                  <a:t>H</a:t>
                </a:r>
                <a:r>
                  <a:rPr lang="en-US" baseline="-25000" dirty="0"/>
                  <a:t>a</a:t>
                </a:r>
                <a:endParaRPr lang="en-US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343400" y="5272072"/>
              <a:ext cx="2343725" cy="457200"/>
              <a:chOff x="4343400" y="5272072"/>
              <a:chExt cx="2343725" cy="457200"/>
            </a:xfrm>
          </p:grpSpPr>
          <p:sp>
            <p:nvSpPr>
              <p:cNvPr id="24" name="Rectangle 23"/>
              <p:cNvSpPr/>
              <p:nvPr/>
            </p:nvSpPr>
            <p:spPr bwMode="auto">
              <a:xfrm>
                <a:off x="4343400" y="5272072"/>
                <a:ext cx="457200" cy="4572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Trapezoid 28"/>
              <p:cNvSpPr/>
              <p:nvPr/>
            </p:nvSpPr>
            <p:spPr bwMode="auto">
              <a:xfrm>
                <a:off x="6229925" y="5272072"/>
                <a:ext cx="457200" cy="457200"/>
              </a:xfrm>
              <a:prstGeom prst="trapezoid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 bwMode="auto">
              <a:xfrm>
                <a:off x="4876800" y="5500672"/>
                <a:ext cx="1276925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8" name="TextBox 37"/>
              <p:cNvSpPr txBox="1"/>
              <p:nvPr/>
            </p:nvSpPr>
            <p:spPr>
              <a:xfrm>
                <a:off x="5334000" y="5334000"/>
                <a:ext cx="3048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 err="1" smtClean="0"/>
                  <a:t>H</a:t>
                </a:r>
                <a:r>
                  <a:rPr lang="en-US" baseline="-25000" dirty="0" err="1" smtClean="0"/>
                  <a:t>p</a:t>
                </a:r>
                <a:endParaRPr lang="en-US" dirty="0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7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04900"/>
            <a:ext cx="7772400" cy="723900"/>
          </a:xfrm>
        </p:spPr>
        <p:txBody>
          <a:bodyPr/>
          <a:lstStyle/>
          <a:p>
            <a:r>
              <a:rPr lang="en-US" dirty="0" smtClean="0"/>
              <a:t>Projective Transformation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523203"/>
              </p:ext>
            </p:extLst>
          </p:nvPr>
        </p:nvGraphicFramePr>
        <p:xfrm>
          <a:off x="381000" y="2565400"/>
          <a:ext cx="3175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0" name="Equation" r:id="rId3" imgW="1587240" imgH="583920" progId="Equation.DSMT4">
                  <p:embed/>
                </p:oleObj>
              </mc:Choice>
              <mc:Fallback>
                <p:oleObj name="Equation" r:id="rId3" imgW="15872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565400"/>
                        <a:ext cx="31750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106255"/>
              </p:ext>
            </p:extLst>
          </p:nvPr>
        </p:nvGraphicFramePr>
        <p:xfrm>
          <a:off x="381000" y="4572000"/>
          <a:ext cx="25654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1" name="Equation" r:id="rId5" imgW="1282680" imgH="406080" progId="Equation.DSMT4">
                  <p:embed/>
                </p:oleObj>
              </mc:Choice>
              <mc:Fallback>
                <p:oleObj name="Equation" r:id="rId5" imgW="12826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4572000"/>
                        <a:ext cx="25654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1000" y="2286000"/>
            <a:ext cx="6543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2-D: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4114800"/>
            <a:ext cx="6543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n-D: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00400" y="4750550"/>
            <a:ext cx="2343725" cy="457200"/>
            <a:chOff x="4381116" y="5145822"/>
            <a:chExt cx="2343725" cy="4572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4381116" y="5145822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apezoid 14"/>
            <p:cNvSpPr/>
            <p:nvPr/>
          </p:nvSpPr>
          <p:spPr bwMode="auto">
            <a:xfrm>
              <a:off x="6267641" y="5145822"/>
              <a:ext cx="457200" cy="457200"/>
            </a:xfrm>
            <a:prstGeom prst="trapezoid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>
              <a:off x="4914516" y="5374422"/>
              <a:ext cx="1276925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Box 16"/>
            <p:cNvSpPr txBox="1"/>
            <p:nvPr/>
          </p:nvSpPr>
          <p:spPr>
            <a:xfrm>
              <a:off x="5371716" y="5207750"/>
              <a:ext cx="3048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 err="1" smtClean="0"/>
                <a:t>H</a:t>
              </a:r>
              <a:r>
                <a:rPr lang="en-US" baseline="-25000" dirty="0" err="1" smtClean="0"/>
                <a:t>p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530340" y="4177605"/>
            <a:ext cx="1851660" cy="1384995"/>
          </a:xfrm>
          <a:prstGeom prst="rect">
            <a:avLst/>
          </a:prstGeom>
          <a:solidFill>
            <a:srgbClr val="FFFFCC"/>
          </a:solidFill>
          <a:effectLst>
            <a:outerShdw blurRad="63500" dist="101600" dir="81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mic Sans MS" pitchFamily="66" charset="0"/>
              </a:rPr>
              <a:t>Important:</a:t>
            </a:r>
            <a:r>
              <a:rPr lang="en-US" sz="1400" dirty="0" smtClean="0">
                <a:latin typeface="Comic Sans MS" pitchFamily="66" charset="0"/>
              </a:rPr>
              <a:t> In the slides that follow, x</a:t>
            </a:r>
            <a:r>
              <a:rPr lang="en-US" sz="1400" dirty="0" smtClean="0">
                <a:latin typeface="Comic Sans MS" pitchFamily="66" charset="0"/>
                <a:sym typeface="MT Extra" panose="05050102010205020202" pitchFamily="18" charset="2"/>
              </a:rPr>
              <a:t></a:t>
            </a:r>
            <a:r>
              <a:rPr lang="en-US" sz="1400" dirty="0" smtClean="0">
                <a:latin typeface="Comic Sans MS" pitchFamily="66" charset="0"/>
              </a:rPr>
              <a:t>=</a:t>
            </a:r>
            <a:r>
              <a:rPr lang="en-US" sz="1400" dirty="0" smtClean="0">
                <a:latin typeface="Comic Sans MS" pitchFamily="66" charset="0"/>
                <a:sym typeface="MT Extra" panose="05050102010205020202" pitchFamily="18" charset="2"/>
              </a:rPr>
              <a:t></a:t>
            </a:r>
            <a:r>
              <a:rPr lang="en-US" sz="1400" dirty="0" smtClean="0">
                <a:latin typeface="Comic Sans MS" pitchFamily="66" charset="0"/>
              </a:rPr>
              <a:t>c, the column location of a pixel and y = r, the pixel’s row location.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02680" y="990600"/>
            <a:ext cx="256032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50800" dir="8100000" algn="tr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/>
            </a:lvl1pPr>
          </a:lstStyle>
          <a:p>
            <a:r>
              <a:rPr lang="en-US" dirty="0"/>
              <a:t>Invariants: </a:t>
            </a:r>
          </a:p>
          <a:p>
            <a:pPr marL="228600" indent="-228600"/>
            <a:r>
              <a:rPr lang="en-US" dirty="0"/>
              <a:t>	</a:t>
            </a:r>
            <a:r>
              <a:rPr lang="en-US" dirty="0" smtClean="0"/>
              <a:t>cross ratio of four points on a line (ratio of ratio of lengths)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9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04900"/>
            <a:ext cx="7772400" cy="723900"/>
          </a:xfrm>
        </p:spPr>
        <p:txBody>
          <a:bodyPr/>
          <a:lstStyle/>
          <a:p>
            <a:r>
              <a:rPr lang="en-US" dirty="0" smtClean="0"/>
              <a:t>Projective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76530" y="3030731"/>
            <a:ext cx="6790940" cy="2590806"/>
            <a:chOff x="853442" y="3030731"/>
            <a:chExt cx="6790940" cy="259080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2" y="3180084"/>
              <a:ext cx="2292101" cy="2292101"/>
            </a:xfrm>
            <a:prstGeom prst="rect">
              <a:avLst/>
            </a:prstGeom>
          </p:spPr>
        </p:pic>
        <p:sp>
          <p:nvSpPr>
            <p:cNvPr id="21" name="Right Arrow 20"/>
            <p:cNvSpPr/>
            <p:nvPr/>
          </p:nvSpPr>
          <p:spPr bwMode="auto">
            <a:xfrm>
              <a:off x="3644344" y="4211834"/>
              <a:ext cx="910431" cy="228600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576" y="3030731"/>
              <a:ext cx="2590806" cy="2590806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6202680" y="990600"/>
            <a:ext cx="256032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50800" dir="8100000" algn="tr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/>
            </a:lvl1pPr>
          </a:lstStyle>
          <a:p>
            <a:r>
              <a:rPr lang="en-US" dirty="0"/>
              <a:t>Invariants: </a:t>
            </a:r>
          </a:p>
          <a:p>
            <a:pPr marL="228600" indent="-228600"/>
            <a:r>
              <a:rPr lang="en-US" dirty="0"/>
              <a:t>	</a:t>
            </a:r>
            <a:r>
              <a:rPr lang="en-US" dirty="0" smtClean="0"/>
              <a:t>cross ratio of four points on a line (ratio of ratio of lengths)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828800" y="228600"/>
            <a:ext cx="27714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Transformations</a:t>
            </a:r>
            <a:endParaRPr lang="en-US" sz="2800"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4248"/>
            <a:ext cx="7772400" cy="417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04900"/>
            <a:ext cx="7772400" cy="723900"/>
          </a:xfrm>
        </p:spPr>
        <p:txBody>
          <a:bodyPr/>
          <a:lstStyle/>
          <a:p>
            <a:r>
              <a:rPr lang="en-US" dirty="0" smtClean="0"/>
              <a:t>Homographies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608207"/>
            <a:ext cx="495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The </a:t>
            </a:r>
            <a:r>
              <a:rPr lang="en-US" dirty="0" smtClean="0"/>
              <a:t>projective transformation that represents the mapping between two planes in 3-space</a:t>
            </a:r>
            <a:r>
              <a:rPr lang="en-US" dirty="0" smtClean="0">
                <a:sym typeface="Euclid Extra" pitchFamily="18" charset="2"/>
              </a:rPr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2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4248"/>
            <a:ext cx="7772400" cy="417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04900"/>
            <a:ext cx="7772400" cy="723900"/>
          </a:xfrm>
        </p:spPr>
        <p:txBody>
          <a:bodyPr/>
          <a:lstStyle/>
          <a:p>
            <a:r>
              <a:rPr lang="en-US" dirty="0" smtClean="0"/>
              <a:t>Homographies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608207"/>
            <a:ext cx="495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The </a:t>
            </a:r>
            <a:r>
              <a:rPr lang="en-US" dirty="0" smtClean="0"/>
              <a:t>projective transformation that represents the mapping between two planes in 3-space</a:t>
            </a:r>
            <a:r>
              <a:rPr lang="en-US" dirty="0" smtClean="0">
                <a:sym typeface="Euclid Extra" pitchFamily="18" charset="2"/>
              </a:rPr>
              <a:t>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24700" y="2514600"/>
            <a:ext cx="1752600" cy="738664"/>
          </a:xfrm>
          <a:prstGeom prst="rect">
            <a:avLst/>
          </a:prstGeom>
          <a:solidFill>
            <a:srgbClr val="FFFFCC"/>
          </a:solidFill>
          <a:effectLst>
            <a:outerShdw blurRad="63500" dist="101600" dir="81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Object points  w.r.t. the object coordinate system.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4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4248"/>
            <a:ext cx="7772400" cy="417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04900"/>
            <a:ext cx="7772400" cy="723900"/>
          </a:xfrm>
        </p:spPr>
        <p:txBody>
          <a:bodyPr/>
          <a:lstStyle/>
          <a:p>
            <a:r>
              <a:rPr lang="en-US" dirty="0" smtClean="0"/>
              <a:t>Homographies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608207"/>
            <a:ext cx="495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The </a:t>
            </a:r>
            <a:r>
              <a:rPr lang="en-US" dirty="0" smtClean="0"/>
              <a:t>projective transformation that represents the mapping between two planes in 3-space</a:t>
            </a:r>
            <a:r>
              <a:rPr lang="en-US" dirty="0" smtClean="0">
                <a:sym typeface="Euclid Extra" pitchFamily="18" charset="2"/>
              </a:rPr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24700" y="2514600"/>
            <a:ext cx="1752600" cy="738664"/>
          </a:xfrm>
          <a:prstGeom prst="rect">
            <a:avLst/>
          </a:prstGeom>
          <a:solidFill>
            <a:srgbClr val="FFFFCC"/>
          </a:solidFill>
          <a:effectLst>
            <a:outerShdw blurRad="63500" dist="101600" dir="81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Object points  w.r.t. the object coordinate system.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2743200"/>
            <a:ext cx="1752600" cy="738664"/>
          </a:xfrm>
          <a:prstGeom prst="rect">
            <a:avLst/>
          </a:prstGeom>
          <a:solidFill>
            <a:srgbClr val="FFFFCC"/>
          </a:solidFill>
          <a:effectLst>
            <a:outerShdw blurRad="63500" dist="101600" dir="81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Image points  w.r.t. the image coordinate system.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3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" y="2286000"/>
            <a:ext cx="8341823" cy="3697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04900"/>
            <a:ext cx="7772400" cy="723900"/>
          </a:xfrm>
        </p:spPr>
        <p:txBody>
          <a:bodyPr/>
          <a:lstStyle/>
          <a:p>
            <a:r>
              <a:rPr lang="en-US" dirty="0" smtClean="0"/>
              <a:t>Homographies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608207"/>
            <a:ext cx="495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The </a:t>
            </a:r>
            <a:r>
              <a:rPr lang="en-US" dirty="0" smtClean="0"/>
              <a:t>projective transformation that represents the mapping between two planes in 3-space</a:t>
            </a:r>
            <a:r>
              <a:rPr lang="en-US" dirty="0" smtClean="0">
                <a:sym typeface="Euclid Extra" pitchFamily="18" charset="2"/>
              </a:rPr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95700" y="4681061"/>
            <a:ext cx="1752600" cy="738664"/>
          </a:xfrm>
          <a:prstGeom prst="rect">
            <a:avLst/>
          </a:prstGeom>
          <a:solidFill>
            <a:srgbClr val="FFFFCC"/>
          </a:solidFill>
          <a:effectLst>
            <a:outerShdw blurRad="63500" dist="1016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Object points  w.r.t. the object coordinate system.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4681061"/>
            <a:ext cx="1752600" cy="738664"/>
          </a:xfrm>
          <a:prstGeom prst="rect">
            <a:avLst/>
          </a:prstGeom>
          <a:solidFill>
            <a:srgbClr val="FFFFCC"/>
          </a:solidFill>
          <a:effectLst>
            <a:outerShdw blurRad="63500" dist="101600" dir="27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Image points  w.r.t. the image coordinate system.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8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3" name="Group 20"/>
          <p:cNvGrpSpPr>
            <a:grpSpLocks/>
          </p:cNvGrpSpPr>
          <p:nvPr/>
        </p:nvGrpSpPr>
        <p:grpSpPr bwMode="auto">
          <a:xfrm>
            <a:off x="1981200" y="1898649"/>
            <a:ext cx="5334000" cy="3952876"/>
            <a:chOff x="1981200" y="1727775"/>
            <a:chExt cx="5334000" cy="3952466"/>
          </a:xfrm>
        </p:grpSpPr>
        <p:sp>
          <p:nvSpPr>
            <p:cNvPr id="15" name="TextBox 14"/>
            <p:cNvSpPr txBox="1"/>
            <p:nvPr/>
          </p:nvSpPr>
          <p:spPr>
            <a:xfrm>
              <a:off x="3733800" y="2002385"/>
              <a:ext cx="2268538" cy="923829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latin typeface="Comic Sans MS" pitchFamily="66" charset="0"/>
                </a:rPr>
                <a:t>Place a 1 in the </a:t>
              </a:r>
              <a:r>
                <a:rPr lang="en-US" sz="1800" dirty="0" smtClean="0">
                  <a:latin typeface="Comic Sans MS" pitchFamily="66" charset="0"/>
                </a:rPr>
                <a:t>4</a:t>
              </a:r>
              <a:r>
                <a:rPr lang="en-US" sz="1800" baseline="30000" dirty="0" smtClean="0">
                  <a:latin typeface="Comic Sans MS" pitchFamily="66" charset="0"/>
                </a:rPr>
                <a:t>th</a:t>
              </a:r>
              <a:r>
                <a:rPr lang="en-US" sz="1800" dirty="0" smtClean="0">
                  <a:latin typeface="Comic Sans MS" pitchFamily="66" charset="0"/>
                </a:rPr>
                <a:t> </a:t>
              </a:r>
              <a:r>
                <a:rPr lang="en-US" sz="1800" dirty="0">
                  <a:latin typeface="Comic Sans MS" pitchFamily="66" charset="0"/>
                </a:rPr>
                <a:t>dimension of each input pixel location.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3800" y="4343704"/>
              <a:ext cx="3581400" cy="1200204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800" dirty="0">
                  <a:latin typeface="Comic Sans MS" pitchFamily="66" charset="0"/>
                </a:rPr>
                <a:t>The remapped pixel locs are also </a:t>
              </a:r>
              <a:r>
                <a:rPr lang="en-US" sz="1800" dirty="0" smtClean="0">
                  <a:latin typeface="Comic Sans MS" pitchFamily="66" charset="0"/>
                </a:rPr>
                <a:t>4-D</a:t>
              </a:r>
              <a:r>
                <a:rPr lang="en-US" sz="1800" dirty="0">
                  <a:latin typeface="Comic Sans MS" pitchFamily="66" charset="0"/>
                </a:rPr>
                <a:t>.  Call each </a:t>
              </a:r>
              <a:r>
                <a:rPr lang="en-US" sz="1800" dirty="0" smtClean="0">
                  <a:latin typeface="Comic Sans MS" pitchFamily="66" charset="0"/>
                </a:rPr>
                <a:t>4</a:t>
              </a:r>
              <a:r>
                <a:rPr lang="en-US" sz="1800" baseline="30000" dirty="0" smtClean="0">
                  <a:latin typeface="Comic Sans MS" pitchFamily="66" charset="0"/>
                </a:rPr>
                <a:t>th</a:t>
              </a:r>
              <a:r>
                <a:rPr lang="en-US" sz="1800" dirty="0" smtClean="0">
                  <a:latin typeface="Comic Sans MS" pitchFamily="66" charset="0"/>
                </a:rPr>
                <a:t> </a:t>
              </a:r>
              <a:r>
                <a:rPr lang="en-US" sz="1800" dirty="0">
                  <a:latin typeface="Comic Sans MS" pitchFamily="66" charset="0"/>
                </a:rPr>
                <a:t>element k</a:t>
              </a:r>
              <a:r>
                <a:rPr lang="en-US" sz="1800" baseline="-25000" dirty="0">
                  <a:latin typeface="Comic Sans MS" pitchFamily="66" charset="0"/>
                </a:rPr>
                <a:t>i</a:t>
              </a:r>
              <a:r>
                <a:rPr lang="en-US" sz="1800" dirty="0">
                  <a:latin typeface="Comic Sans MS" pitchFamily="66" charset="0"/>
                </a:rPr>
                <a:t> and write the other </a:t>
              </a:r>
              <a:r>
                <a:rPr lang="en-US" sz="1800" dirty="0" smtClean="0">
                  <a:latin typeface="Comic Sans MS" pitchFamily="66" charset="0"/>
                </a:rPr>
                <a:t>three </a:t>
              </a:r>
              <a:r>
                <a:rPr lang="en-US" sz="1800" dirty="0">
                  <a:latin typeface="Comic Sans MS" pitchFamily="66" charset="0"/>
                </a:rPr>
                <a:t>as proportional to k</a:t>
              </a:r>
              <a:r>
                <a:rPr lang="en-US" sz="1800" baseline="-25000" dirty="0">
                  <a:latin typeface="Comic Sans MS" pitchFamily="66" charset="0"/>
                </a:rPr>
                <a:t>i.</a:t>
              </a:r>
              <a:endParaRPr lang="en-US" sz="1800" dirty="0">
                <a:latin typeface="Comic Sans MS" pitchFamily="66" charset="0"/>
              </a:endParaRPr>
            </a:p>
          </p:txBody>
        </p:sp>
        <p:graphicFrame>
          <p:nvGraphicFramePr>
            <p:cNvPr id="25609" name="Object 10"/>
            <p:cNvGraphicFramePr>
              <a:graphicFrameLocks noChangeAspect="1"/>
            </p:cNvGraphicFramePr>
            <p:nvPr/>
          </p:nvGraphicFramePr>
          <p:xfrm>
            <a:off x="2146300" y="3371461"/>
            <a:ext cx="1168400" cy="457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57" name="Equation" r:id="rId3" imgW="583947" imgH="228501" progId="Equation.DSMT4">
                    <p:embed/>
                  </p:oleObj>
                </mc:Choice>
                <mc:Fallback>
                  <p:oleObj name="Equation" r:id="rId3" imgW="583947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6300" y="3371461"/>
                          <a:ext cx="1168400" cy="457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3733800" y="3277015"/>
              <a:ext cx="685800" cy="646046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b="1" dirty="0">
                  <a:latin typeface="Comic Sans MS" pitchFamily="66" charset="0"/>
                </a:rPr>
                <a:t>H</a:t>
              </a:r>
              <a:r>
                <a:rPr lang="en-US" sz="1800" dirty="0">
                  <a:latin typeface="Comic Sans MS" pitchFamily="66" charset="0"/>
                </a:rPr>
                <a:t> is </a:t>
              </a:r>
              <a:r>
                <a:rPr lang="en-US" sz="1800" dirty="0" smtClean="0">
                  <a:latin typeface="Comic Sans MS" pitchFamily="66" charset="0"/>
                </a:rPr>
                <a:t>4×4.</a:t>
              </a:r>
              <a:endParaRPr lang="en-US" sz="1800" dirty="0">
                <a:latin typeface="Comic Sans MS" pitchFamily="66" charset="0"/>
              </a:endParaRPr>
            </a:p>
          </p:txBody>
        </p:sp>
        <p:graphicFrame>
          <p:nvGraphicFramePr>
            <p:cNvPr id="25611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0669114"/>
                </p:ext>
              </p:extLst>
            </p:nvPr>
          </p:nvGraphicFramePr>
          <p:xfrm>
            <a:off x="2171700" y="1727775"/>
            <a:ext cx="1143000" cy="14730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58" name="Equation" r:id="rId5" imgW="571320" imgH="736560" progId="Equation.DSMT4">
                    <p:embed/>
                  </p:oleObj>
                </mc:Choice>
                <mc:Fallback>
                  <p:oleObj name="Equation" r:id="rId5" imgW="571320" imgH="736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1700" y="1727775"/>
                          <a:ext cx="1143000" cy="14730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7575872"/>
                </p:ext>
              </p:extLst>
            </p:nvPr>
          </p:nvGraphicFramePr>
          <p:xfrm>
            <a:off x="1981200" y="4207194"/>
            <a:ext cx="1346200" cy="14730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59" name="Equation" r:id="rId7" imgW="672840" imgH="736560" progId="Equation.DSMT4">
                    <p:embed/>
                  </p:oleObj>
                </mc:Choice>
                <mc:Fallback>
                  <p:oleObj name="Equation" r:id="rId7" imgW="672840" imgH="736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1200" y="4207194"/>
                          <a:ext cx="1346200" cy="14730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itle 1"/>
          <p:cNvSpPr txBox="1">
            <a:spLocks/>
          </p:cNvSpPr>
          <p:nvPr/>
        </p:nvSpPr>
        <p:spPr bwMode="auto">
          <a:xfrm>
            <a:off x="304800" y="11049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3600" kern="0" dirty="0" smtClean="0"/>
              <a:t>Homographies in 3-D projective space</a:t>
            </a:r>
            <a:endParaRPr lang="en-US" sz="3600" kern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8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1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166952"/>
              </p:ext>
            </p:extLst>
          </p:nvPr>
        </p:nvGraphicFramePr>
        <p:xfrm>
          <a:off x="609600" y="2438400"/>
          <a:ext cx="41402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1" name="Equation" r:id="rId3" imgW="2070000" imgH="736560" progId="Equation.DSMT4">
                  <p:embed/>
                </p:oleObj>
              </mc:Choice>
              <mc:Fallback>
                <p:oleObj name="Equation" r:id="rId3" imgW="207000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38400"/>
                        <a:ext cx="4140200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 bwMode="auto">
          <a:xfrm>
            <a:off x="304800" y="11049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3600" kern="0" dirty="0" smtClean="0"/>
              <a:t>Homographies in 3-D projective space</a:t>
            </a:r>
            <a:endParaRPr lang="en-US" sz="3600" kern="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43070"/>
            <a:ext cx="7951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in general the homography looks like an ordinary 4D linear transform: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39624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would require a minimum of 16 equations to solve for all the parameters. If, however, we consider the geometry and make some reasonable assumptions, the problem becomes far simpler.  We can set 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i</a:t>
            </a:r>
            <a:r>
              <a:rPr lang="en-US" dirty="0" smtClean="0"/>
              <a:t>=0 and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=0 and drop one dimension from the computation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2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 bwMode="auto">
          <a:xfrm>
            <a:off x="304800" y="11049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3600" kern="0" dirty="0" smtClean="0"/>
              <a:t>Homographies in 3-D projective space</a:t>
            </a:r>
            <a:endParaRPr lang="en-US" sz="3600" kern="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4307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mapping from one plane into another. Therefore  we can assume the two coordinate systems have their </a:t>
            </a:r>
            <a:r>
              <a:rPr lang="en-US" i="1" dirty="0" smtClean="0"/>
              <a:t>x</a:t>
            </a:r>
            <a:r>
              <a:rPr lang="en-US" dirty="0" smtClean="0"/>
              <a:t>- and </a:t>
            </a:r>
            <a:r>
              <a:rPr lang="en-US" i="1" dirty="0" smtClean="0"/>
              <a:t>y</a:t>
            </a:r>
            <a:r>
              <a:rPr lang="en-US" dirty="0" smtClean="0"/>
              <a:t>-axes in the plane with </a:t>
            </a:r>
            <a:r>
              <a:rPr lang="en-US" i="1" dirty="0" smtClean="0"/>
              <a:t>z</a:t>
            </a:r>
            <a:r>
              <a:rPr lang="en-US" dirty="0" smtClean="0"/>
              <a:t> = 0. 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90354"/>
            <a:ext cx="1620733" cy="3043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01" y="2680854"/>
            <a:ext cx="3379124" cy="326274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2724150" y="4160891"/>
            <a:ext cx="2438400" cy="302673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10800000"/>
            </a:camera>
            <a:lightRig rig="threePt" dir="t"/>
          </a:scene3d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6500" y="4876800"/>
            <a:ext cx="339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the mapping is from 2-D to 2-D between projective planes.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542260"/>
              </p:ext>
            </p:extLst>
          </p:nvPr>
        </p:nvGraphicFramePr>
        <p:xfrm>
          <a:off x="2673630" y="3429000"/>
          <a:ext cx="253944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5" name="Equation" r:id="rId5" imgW="1269720" imgH="203040" progId="Equation.DSMT4">
                  <p:embed/>
                </p:oleObj>
              </mc:Choice>
              <mc:Fallback>
                <p:oleObj name="Equation" r:id="rId5" imgW="1269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73630" y="3429000"/>
                        <a:ext cx="2539440" cy="40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Geometric Remapping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381000" y="1758950"/>
            <a:ext cx="8458200" cy="442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Aft>
                <a:spcPts val="300"/>
              </a:spcAft>
              <a:buFontTx/>
              <a:buAutoNum type="arabicPeriod"/>
            </a:pP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Assume the input image,</a:t>
            </a:r>
            <a:r>
              <a:rPr lang="en-US" altLang="en-US" sz="2400">
                <a:cs typeface="Arial" pitchFamily="34" charset="0"/>
              </a:rPr>
              <a:t> </a:t>
            </a:r>
            <a:r>
              <a:rPr lang="en-US" altLang="en-US" sz="2400" b="1">
                <a:latin typeface="Times New Roman" pitchFamily="18" charset="0"/>
              </a:rPr>
              <a:t>I</a:t>
            </a:r>
            <a:r>
              <a:rPr lang="en-US" altLang="en-US" sz="2400">
                <a:solidFill>
                  <a:schemeClr val="accent2"/>
                </a:solidFill>
                <a:latin typeface="Times New Roman" pitchFamily="18" charset="0"/>
              </a:rPr>
              <a:t>, 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has infinite spatial resolution.</a:t>
            </a:r>
          </a:p>
          <a:p>
            <a:pPr eaLnBrk="1" hangingPunct="1">
              <a:spcAft>
                <a:spcPts val="300"/>
              </a:spcAft>
              <a:buFontTx/>
              <a:buAutoNum type="arabicPeriod"/>
            </a:pP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Calculate the size,</a:t>
            </a:r>
            <a:r>
              <a:rPr lang="en-US" altLang="en-US" sz="240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altLang="en-US" sz="2400" i="1">
                <a:latin typeface="Times New Roman" pitchFamily="18" charset="0"/>
              </a:rPr>
              <a:t>R</a:t>
            </a:r>
            <a:r>
              <a:rPr lang="en-US" altLang="en-US" sz="2400" baseline="-25000">
                <a:latin typeface="Times New Roman" pitchFamily="18" charset="0"/>
              </a:rPr>
              <a:t>out</a:t>
            </a: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 sz="2400" i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baseline="-25000">
                <a:latin typeface="Times New Roman" pitchFamily="18" charset="0"/>
              </a:rPr>
              <a:t>out</a:t>
            </a: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 sz="2400" i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en-US" sz="2400">
                <a:latin typeface="Times New Roman" pitchFamily="18" charset="0"/>
              </a:rPr>
              <a:t> 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of the output image,</a:t>
            </a:r>
            <a:r>
              <a:rPr lang="en-US" altLang="en-US" sz="2400">
                <a:latin typeface="Times New Roman" pitchFamily="18" charset="0"/>
              </a:rPr>
              <a:t> </a:t>
            </a:r>
            <a:r>
              <a:rPr lang="en-US" altLang="en-US" sz="2400" b="1">
                <a:latin typeface="Times New Roman" pitchFamily="18" charset="0"/>
              </a:rPr>
              <a:t>J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, and allocate it.</a:t>
            </a:r>
          </a:p>
          <a:p>
            <a:pPr eaLnBrk="1" hangingPunct="1">
              <a:spcAft>
                <a:spcPts val="300"/>
              </a:spcAft>
              <a:buFontTx/>
              <a:buAutoNum type="arabicPeriod"/>
            </a:pP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Create an image map (</a:t>
            </a:r>
            <a:r>
              <a:rPr lang="en-US" altLang="en-US" sz="2400">
                <a:cs typeface="Arial" pitchFamily="34" charset="0"/>
              </a:rPr>
              <a:t>a warping function,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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) as follows:</a:t>
            </a:r>
          </a:p>
          <a:p>
            <a:pPr lvl="1" eaLnBrk="1" hangingPunct="1">
              <a:spcAft>
                <a:spcPts val="300"/>
              </a:spcAft>
              <a:buFontTx/>
              <a:buAutoNum type="alphaLcParenR"/>
            </a:pP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Allocate an </a:t>
            </a:r>
            <a:r>
              <a:rPr lang="en-US" altLang="en-US" sz="2400" i="1">
                <a:latin typeface="Times New Roman" pitchFamily="18" charset="0"/>
              </a:rPr>
              <a:t>R</a:t>
            </a:r>
            <a:r>
              <a:rPr lang="en-US" altLang="en-US" sz="2400" baseline="-25000">
                <a:latin typeface="Times New Roman" pitchFamily="18" charset="0"/>
              </a:rPr>
              <a:t>out</a:t>
            </a: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 sz="2400" i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baseline="-25000">
                <a:latin typeface="Times New Roman" pitchFamily="18" charset="0"/>
              </a:rPr>
              <a:t>out</a:t>
            </a: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×2</a:t>
            </a:r>
            <a:r>
              <a:rPr lang="en-US" altLang="en-US" sz="24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array, </a:t>
            </a:r>
            <a:r>
              <a:rPr lang="en-US" alt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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.</a:t>
            </a:r>
            <a:r>
              <a:rPr lang="en-US" alt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</a:p>
          <a:p>
            <a:pPr lvl="1" eaLnBrk="1" hangingPunct="1">
              <a:spcAft>
                <a:spcPts val="300"/>
              </a:spcAft>
              <a:buFontTx/>
              <a:buAutoNum type="alphaLcParenR"/>
            </a:pP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For every pixel location </a:t>
            </a:r>
            <a:r>
              <a:rPr lang="en-US" altLang="en-US" sz="2400">
                <a:latin typeface="Times New Roman" pitchFamily="18" charset="0"/>
              </a:rPr>
              <a:t>(</a:t>
            </a:r>
            <a:r>
              <a:rPr lang="en-US" altLang="en-US" sz="2400" i="1">
                <a:latin typeface="Times New Roman" pitchFamily="18" charset="0"/>
              </a:rPr>
              <a:t>r</a:t>
            </a:r>
            <a:r>
              <a:rPr lang="en-US" altLang="en-US" sz="2400">
                <a:latin typeface="Times New Roman" pitchFamily="18" charset="0"/>
              </a:rPr>
              <a:t>,</a:t>
            </a:r>
            <a:r>
              <a:rPr lang="en-US" altLang="en-US" sz="2400" i="1">
                <a:latin typeface="Times New Roman" pitchFamily="18" charset="0"/>
              </a:rPr>
              <a:t>c</a:t>
            </a:r>
            <a:r>
              <a:rPr lang="en-US" altLang="en-US" sz="2400">
                <a:latin typeface="Times New Roman" pitchFamily="18" charset="0"/>
              </a:rPr>
              <a:t>)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 in </a:t>
            </a:r>
            <a:r>
              <a:rPr lang="en-US" altLang="en-US" sz="2400" b="1">
                <a:latin typeface="Times New Roman" pitchFamily="18" charset="0"/>
              </a:rPr>
              <a:t>J</a:t>
            </a:r>
            <a:r>
              <a:rPr lang="en-US" altLang="en-US" sz="240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find the corresponding real-valued pixel location </a:t>
            </a:r>
            <a:r>
              <a:rPr lang="en-US" altLang="en-US" sz="2400">
                <a:latin typeface="Times New Roman" pitchFamily="18" charset="0"/>
              </a:rPr>
              <a:t>(</a:t>
            </a:r>
            <a:r>
              <a:rPr lang="en-US" altLang="en-US" sz="2400" i="1">
                <a:latin typeface="Times New Roman" pitchFamily="18" charset="0"/>
              </a:rPr>
              <a:t>r</a:t>
            </a:r>
            <a:r>
              <a:rPr lang="en-US" altLang="en-US" sz="2400" i="1" baseline="-25000">
                <a:latin typeface="Times New Roman" pitchFamily="18" charset="0"/>
              </a:rPr>
              <a:t>f </a:t>
            </a:r>
            <a:r>
              <a:rPr lang="en-US" altLang="en-US" sz="2400">
                <a:latin typeface="Times New Roman" pitchFamily="18" charset="0"/>
              </a:rPr>
              <a:t>,</a:t>
            </a:r>
            <a:r>
              <a:rPr lang="en-US" altLang="en-US" sz="2400" i="1">
                <a:latin typeface="Times New Roman" pitchFamily="18" charset="0"/>
              </a:rPr>
              <a:t>c</a:t>
            </a:r>
            <a:r>
              <a:rPr lang="en-US" altLang="en-US" sz="2400" i="1" baseline="-25000">
                <a:latin typeface="Times New Roman" pitchFamily="18" charset="0"/>
              </a:rPr>
              <a:t>f</a:t>
            </a:r>
            <a:r>
              <a:rPr lang="en-US" altLang="en-US" sz="2400">
                <a:latin typeface="Times New Roman" pitchFamily="18" charset="0"/>
              </a:rPr>
              <a:t>)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 in </a:t>
            </a:r>
            <a:r>
              <a:rPr lang="en-US" altLang="en-US" sz="2400" b="1">
                <a:latin typeface="Times New Roman" pitchFamily="18" charset="0"/>
              </a:rPr>
              <a:t>I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.</a:t>
            </a:r>
            <a:r>
              <a:rPr lang="en-US" altLang="en-US" sz="2400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  <a:p>
            <a:pPr lvl="1" eaLnBrk="1" hangingPunct="1">
              <a:spcAft>
                <a:spcPts val="300"/>
              </a:spcAft>
              <a:buFontTx/>
              <a:buAutoNum type="alphaLcParenR"/>
            </a:pP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Set </a:t>
            </a:r>
            <a:r>
              <a:rPr lang="en-US" altLang="en-US" sz="2400">
                <a:latin typeface="Times New Roman" pitchFamily="18" charset="0"/>
                <a:sym typeface="Symbol" pitchFamily="18" charset="2"/>
              </a:rPr>
              <a:t></a:t>
            </a:r>
            <a:r>
              <a:rPr lang="en-US" altLang="en-US" sz="2400">
                <a:latin typeface="Times New Roman" pitchFamily="18" charset="0"/>
              </a:rPr>
              <a:t>(</a:t>
            </a:r>
            <a:r>
              <a:rPr lang="en-US" altLang="en-US" sz="2400" i="1">
                <a:latin typeface="Times New Roman" pitchFamily="18" charset="0"/>
              </a:rPr>
              <a:t>r</a:t>
            </a:r>
            <a:r>
              <a:rPr lang="en-US" altLang="en-US" sz="2400">
                <a:latin typeface="Times New Roman" pitchFamily="18" charset="0"/>
              </a:rPr>
              <a:t>,</a:t>
            </a:r>
            <a:r>
              <a:rPr lang="en-US" altLang="en-US" sz="2400" i="1">
                <a:latin typeface="Times New Roman" pitchFamily="18" charset="0"/>
              </a:rPr>
              <a:t>c,</a:t>
            </a:r>
            <a:r>
              <a:rPr lang="en-US" altLang="en-US" sz="2400">
                <a:latin typeface="Times New Roman" pitchFamily="18" charset="0"/>
              </a:rPr>
              <a:t>1) = </a:t>
            </a:r>
            <a:r>
              <a:rPr lang="en-US" altLang="en-US" sz="2400" i="1">
                <a:latin typeface="Times New Roman" pitchFamily="18" charset="0"/>
              </a:rPr>
              <a:t>r</a:t>
            </a:r>
            <a:r>
              <a:rPr lang="en-US" altLang="en-US" sz="2400" i="1" baseline="-25000">
                <a:latin typeface="Times New Roman" pitchFamily="18" charset="0"/>
              </a:rPr>
              <a:t>f</a:t>
            </a:r>
            <a:r>
              <a:rPr lang="en-US" altLang="en-US" sz="2400" i="1">
                <a:latin typeface="Times New Roman" pitchFamily="18" charset="0"/>
              </a:rPr>
              <a:t> </a:t>
            </a:r>
            <a:r>
              <a:rPr lang="en-US" altLang="en-US" sz="2400" i="1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and set </a:t>
            </a:r>
            <a:r>
              <a:rPr lang="en-US" altLang="en-US" sz="2400">
                <a:latin typeface="Times New Roman" pitchFamily="18" charset="0"/>
                <a:sym typeface="Symbol" pitchFamily="18" charset="2"/>
              </a:rPr>
              <a:t></a:t>
            </a:r>
            <a:r>
              <a:rPr lang="en-US" altLang="en-US" sz="2400">
                <a:latin typeface="Times New Roman" pitchFamily="18" charset="0"/>
              </a:rPr>
              <a:t>(</a:t>
            </a:r>
            <a:r>
              <a:rPr lang="en-US" altLang="en-US" sz="2400" i="1">
                <a:latin typeface="Times New Roman" pitchFamily="18" charset="0"/>
              </a:rPr>
              <a:t>r</a:t>
            </a:r>
            <a:r>
              <a:rPr lang="en-US" altLang="en-US" sz="2400">
                <a:latin typeface="Times New Roman" pitchFamily="18" charset="0"/>
              </a:rPr>
              <a:t>,</a:t>
            </a:r>
            <a:r>
              <a:rPr lang="en-US" altLang="en-US" sz="2400" i="1">
                <a:latin typeface="Times New Roman" pitchFamily="18" charset="0"/>
              </a:rPr>
              <a:t>c,</a:t>
            </a:r>
            <a:r>
              <a:rPr lang="en-US" altLang="en-US" sz="2400">
                <a:latin typeface="Times New Roman" pitchFamily="18" charset="0"/>
              </a:rPr>
              <a:t>2) = </a:t>
            </a:r>
            <a:r>
              <a:rPr lang="en-US" altLang="en-US" sz="2400" i="1">
                <a:latin typeface="Times New Roman" pitchFamily="18" charset="0"/>
              </a:rPr>
              <a:t>c</a:t>
            </a:r>
            <a:r>
              <a:rPr lang="en-US" altLang="en-US" sz="2400" i="1" baseline="-25000">
                <a:latin typeface="Times New Roman" pitchFamily="18" charset="0"/>
              </a:rPr>
              <a:t>f</a:t>
            </a:r>
            <a:r>
              <a:rPr lang="en-US" altLang="en-US" sz="2400" i="1">
                <a:latin typeface="Times New Roman" pitchFamily="18" charset="0"/>
              </a:rPr>
              <a:t> </a:t>
            </a:r>
            <a:r>
              <a:rPr lang="en-US" altLang="en-US" sz="2400" i="1">
                <a:solidFill>
                  <a:srgbClr val="0033CC"/>
                </a:solidFill>
                <a:cs typeface="Arial" pitchFamily="34" charset="0"/>
              </a:rPr>
              <a:t>.</a:t>
            </a:r>
            <a:endParaRPr lang="en-US" altLang="en-US" sz="2400">
              <a:solidFill>
                <a:srgbClr val="0033CC"/>
              </a:solidFill>
              <a:cs typeface="Arial" pitchFamily="34" charset="0"/>
              <a:sym typeface="Symbol" pitchFamily="18" charset="2"/>
            </a:endParaRPr>
          </a:p>
          <a:p>
            <a:pPr eaLnBrk="1" hangingPunct="1">
              <a:spcAft>
                <a:spcPts val="300"/>
              </a:spcAft>
              <a:buFontTx/>
              <a:buAutoNum type="arabicPeriod"/>
            </a:pPr>
            <a:r>
              <a:rPr lang="en-US" altLang="en-US" sz="2400">
                <a:solidFill>
                  <a:schemeClr val="accent2"/>
                </a:solidFill>
                <a:cs typeface="Arial" pitchFamily="34" charset="0"/>
                <a:sym typeface="Symbol" pitchFamily="18" charset="2"/>
              </a:rPr>
              <a:t>Create an </a:t>
            </a:r>
            <a:r>
              <a:rPr lang="en-US" altLang="en-US" sz="2400">
                <a:cs typeface="Arial" pitchFamily="34" charset="0"/>
                <a:sym typeface="Symbol" pitchFamily="18" charset="2"/>
              </a:rPr>
              <a:t>interpolation function, </a:t>
            </a:r>
            <a:r>
              <a:rPr lang="en-US" altLang="en-US" sz="240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  <a:sym typeface="Symbol" pitchFamily="18" charset="2"/>
              </a:rPr>
              <a:t>, that generates a pixel value from the values of</a:t>
            </a:r>
            <a:r>
              <a:rPr lang="en-US" altLang="en-US" sz="2400">
                <a:solidFill>
                  <a:schemeClr val="accent2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en-US" sz="2400" b="1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  <a:sym typeface="Symbol" pitchFamily="18" charset="2"/>
              </a:rPr>
              <a:t> on a neighborhood, </a:t>
            </a:r>
            <a:r>
              <a:rPr lang="en-US" altLang="en-US" sz="2400" b="1">
                <a:latin typeface="French Script MT" pitchFamily="66" charset="0"/>
                <a:sym typeface="Symbol" pitchFamily="18" charset="2"/>
              </a:rPr>
              <a:t>N</a:t>
            </a:r>
            <a:r>
              <a:rPr lang="en-US" altLang="en-US" sz="2400">
                <a:latin typeface="Times New Roman" pitchFamily="18" charset="0"/>
              </a:rPr>
              <a:t>(</a:t>
            </a:r>
            <a:r>
              <a:rPr lang="en-US" altLang="en-US" sz="2400" i="1">
                <a:latin typeface="Times New Roman" pitchFamily="18" charset="0"/>
              </a:rPr>
              <a:t>r</a:t>
            </a:r>
            <a:r>
              <a:rPr lang="en-US" altLang="en-US" sz="2400" i="1" baseline="-25000">
                <a:latin typeface="Times New Roman" pitchFamily="18" charset="0"/>
              </a:rPr>
              <a:t>f </a:t>
            </a:r>
            <a:r>
              <a:rPr lang="en-US" altLang="en-US" sz="2400">
                <a:latin typeface="Times New Roman" pitchFamily="18" charset="0"/>
              </a:rPr>
              <a:t>,</a:t>
            </a:r>
            <a:r>
              <a:rPr lang="en-US" altLang="en-US" sz="2400" i="1">
                <a:latin typeface="Times New Roman" pitchFamily="18" charset="0"/>
              </a:rPr>
              <a:t>c</a:t>
            </a:r>
            <a:r>
              <a:rPr lang="en-US" altLang="en-US" sz="2400" i="1" baseline="-25000">
                <a:latin typeface="Times New Roman" pitchFamily="18" charset="0"/>
              </a:rPr>
              <a:t>f</a:t>
            </a:r>
            <a:r>
              <a:rPr lang="en-US" altLang="en-US" sz="2400">
                <a:latin typeface="Times New Roman" pitchFamily="18" charset="0"/>
              </a:rPr>
              <a:t>)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.</a:t>
            </a:r>
          </a:p>
          <a:p>
            <a:pPr eaLnBrk="1" hangingPunct="1">
              <a:spcAft>
                <a:spcPts val="300"/>
              </a:spcAft>
              <a:buFontTx/>
              <a:buAutoNum type="arabicPeriod"/>
            </a:pPr>
            <a:r>
              <a:rPr lang="en-US" altLang="en-US" sz="2400">
                <a:solidFill>
                  <a:schemeClr val="accent2"/>
                </a:solidFill>
                <a:cs typeface="Arial" pitchFamily="34" charset="0"/>
              </a:rPr>
              <a:t>Then set </a:t>
            </a:r>
            <a:r>
              <a:rPr lang="en-US" altLang="en-US" sz="2400" b="1">
                <a:latin typeface="Times New Roman" pitchFamily="18" charset="0"/>
              </a:rPr>
              <a:t>J</a:t>
            </a:r>
            <a:r>
              <a:rPr lang="en-US" altLang="en-US" sz="2400">
                <a:latin typeface="Times New Roman" pitchFamily="18" charset="0"/>
              </a:rPr>
              <a:t>(</a:t>
            </a:r>
            <a:r>
              <a:rPr lang="en-US" altLang="en-US" sz="2400" i="1">
                <a:latin typeface="Times New Roman" pitchFamily="18" charset="0"/>
              </a:rPr>
              <a:t>r</a:t>
            </a:r>
            <a:r>
              <a:rPr lang="en-US" altLang="en-US" sz="2400">
                <a:latin typeface="Times New Roman" pitchFamily="18" charset="0"/>
              </a:rPr>
              <a:t>,</a:t>
            </a:r>
            <a:r>
              <a:rPr lang="en-US" altLang="en-US" sz="2400" i="1">
                <a:latin typeface="Times New Roman" pitchFamily="18" charset="0"/>
              </a:rPr>
              <a:t>c</a:t>
            </a:r>
            <a:r>
              <a:rPr lang="en-US" altLang="en-US" sz="2400">
                <a:latin typeface="Times New Roman" pitchFamily="18" charset="0"/>
              </a:rPr>
              <a:t>) = </a:t>
            </a:r>
            <a:r>
              <a:rPr lang="en-US" altLang="en-US" sz="2400">
                <a:latin typeface="Times New Roman" pitchFamily="18" charset="0"/>
                <a:sym typeface="Symbol" pitchFamily="18" charset="2"/>
              </a:rPr>
              <a:t>{</a:t>
            </a:r>
            <a:r>
              <a:rPr lang="en-US" altLang="en-US" sz="2400" b="1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en-US" sz="2400">
                <a:latin typeface="Times New Roman" pitchFamily="18" charset="0"/>
                <a:sym typeface="Symbol" pitchFamily="18" charset="2"/>
              </a:rPr>
              <a:t>; </a:t>
            </a:r>
            <a:r>
              <a:rPr lang="en-US" altLang="en-US" sz="2400" b="1">
                <a:latin typeface="French Script MT" pitchFamily="66" charset="0"/>
                <a:sym typeface="Symbol" pitchFamily="18" charset="2"/>
              </a:rPr>
              <a:t>N</a:t>
            </a:r>
            <a:r>
              <a:rPr lang="en-US" altLang="en-US" sz="2400">
                <a:latin typeface="Times New Roman" pitchFamily="18" charset="0"/>
              </a:rPr>
              <a:t>(</a:t>
            </a:r>
            <a:r>
              <a:rPr lang="en-US" altLang="en-US" sz="2400" i="1">
                <a:latin typeface="Times New Roman" pitchFamily="18" charset="0"/>
              </a:rPr>
              <a:t>r</a:t>
            </a:r>
            <a:r>
              <a:rPr lang="en-US" altLang="en-US" sz="2400" i="1" baseline="-25000">
                <a:latin typeface="Times New Roman" pitchFamily="18" charset="0"/>
              </a:rPr>
              <a:t>f </a:t>
            </a:r>
            <a:r>
              <a:rPr lang="en-US" altLang="en-US" sz="2400">
                <a:latin typeface="Times New Roman" pitchFamily="18" charset="0"/>
              </a:rPr>
              <a:t>,</a:t>
            </a:r>
            <a:r>
              <a:rPr lang="en-US" altLang="en-US" sz="2400" i="1">
                <a:latin typeface="Times New Roman" pitchFamily="18" charset="0"/>
              </a:rPr>
              <a:t>c</a:t>
            </a:r>
            <a:r>
              <a:rPr lang="en-US" altLang="en-US" sz="2400" i="1" baseline="-25000">
                <a:latin typeface="Times New Roman" pitchFamily="18" charset="0"/>
              </a:rPr>
              <a:t>f</a:t>
            </a:r>
            <a:r>
              <a:rPr lang="en-US" altLang="en-US" sz="2400">
                <a:latin typeface="Times New Roman" pitchFamily="18" charset="0"/>
              </a:rPr>
              <a:t>)</a:t>
            </a:r>
            <a:r>
              <a:rPr lang="en-US" altLang="en-US" sz="2400">
                <a:latin typeface="Times New Roman" pitchFamily="18" charset="0"/>
                <a:sym typeface="Symbol" pitchFamily="18" charset="2"/>
              </a:rPr>
              <a:t>}</a:t>
            </a:r>
            <a:r>
              <a:rPr lang="en-US" altLang="en-US" sz="2400">
                <a:solidFill>
                  <a:schemeClr val="accent2"/>
                </a:solidFill>
                <a:cs typeface="Arial" pitchFamily="34" charset="0"/>
                <a:sym typeface="Symbol" pitchFamily="18" charset="2"/>
              </a:rPr>
              <a:t>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Homogeneous Cdts.</a:t>
            </a:r>
          </a:p>
        </p:txBody>
      </p:sp>
      <p:grpSp>
        <p:nvGrpSpPr>
          <p:cNvPr id="25603" name="Group 20"/>
          <p:cNvGrpSpPr>
            <a:grpSpLocks/>
          </p:cNvGrpSpPr>
          <p:nvPr/>
        </p:nvGrpSpPr>
        <p:grpSpPr bwMode="auto">
          <a:xfrm>
            <a:off x="1993900" y="2076450"/>
            <a:ext cx="5168900" cy="3638550"/>
            <a:chOff x="1993900" y="1905557"/>
            <a:chExt cx="5168900" cy="3638172"/>
          </a:xfrm>
        </p:grpSpPr>
        <p:sp>
          <p:nvSpPr>
            <p:cNvPr id="15" name="TextBox 14"/>
            <p:cNvSpPr txBox="1"/>
            <p:nvPr/>
          </p:nvSpPr>
          <p:spPr>
            <a:xfrm>
              <a:off x="3733800" y="2002385"/>
              <a:ext cx="2268538" cy="923829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Place a 1 in the 3</a:t>
              </a:r>
              <a:r>
                <a:rPr lang="en-US" baseline="30000" dirty="0">
                  <a:latin typeface="Comic Sans MS" pitchFamily="66" charset="0"/>
                </a:rPr>
                <a:t>rd</a:t>
              </a:r>
              <a:r>
                <a:rPr lang="en-US" dirty="0">
                  <a:latin typeface="Comic Sans MS" pitchFamily="66" charset="0"/>
                </a:rPr>
                <a:t> dimension of each input pixel location.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3800" y="4343704"/>
              <a:ext cx="3429000" cy="1200025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The remapped pixel locs are also 3D.  Call each 3</a:t>
              </a:r>
              <a:r>
                <a:rPr lang="en-US" baseline="30000" dirty="0">
                  <a:latin typeface="Comic Sans MS" pitchFamily="66" charset="0"/>
                </a:rPr>
                <a:t>rd</a:t>
              </a:r>
              <a:r>
                <a:rPr lang="en-US" dirty="0">
                  <a:latin typeface="Comic Sans MS" pitchFamily="66" charset="0"/>
                </a:rPr>
                <a:t> element k</a:t>
              </a:r>
              <a:r>
                <a:rPr lang="en-US" baseline="-25000" dirty="0">
                  <a:latin typeface="Comic Sans MS" pitchFamily="66" charset="0"/>
                </a:rPr>
                <a:t>i</a:t>
              </a:r>
              <a:r>
                <a:rPr lang="en-US" dirty="0">
                  <a:latin typeface="Comic Sans MS" pitchFamily="66" charset="0"/>
                </a:rPr>
                <a:t> and write the other two as proportional to k</a:t>
              </a:r>
              <a:r>
                <a:rPr lang="en-US" baseline="-25000" dirty="0">
                  <a:latin typeface="Comic Sans MS" pitchFamily="66" charset="0"/>
                </a:rPr>
                <a:t>i.</a:t>
              </a:r>
              <a:endParaRPr lang="en-US" dirty="0">
                <a:latin typeface="Comic Sans MS" pitchFamily="66" charset="0"/>
              </a:endParaRPr>
            </a:p>
          </p:txBody>
        </p:sp>
        <p:graphicFrame>
          <p:nvGraphicFramePr>
            <p:cNvPr id="25609" name="Object 10"/>
            <p:cNvGraphicFramePr>
              <a:graphicFrameLocks noChangeAspect="1"/>
            </p:cNvGraphicFramePr>
            <p:nvPr/>
          </p:nvGraphicFramePr>
          <p:xfrm>
            <a:off x="2146300" y="3371461"/>
            <a:ext cx="1168400" cy="457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7" name="Equation" r:id="rId3" imgW="583947" imgH="228501" progId="Equation.DSMT4">
                    <p:embed/>
                  </p:oleObj>
                </mc:Choice>
                <mc:Fallback>
                  <p:oleObj name="Equation" r:id="rId3" imgW="583947" imgH="228501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6300" y="3371461"/>
                          <a:ext cx="1168400" cy="457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3733800" y="3277015"/>
              <a:ext cx="685800" cy="646046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1" dirty="0">
                  <a:latin typeface="Comic Sans MS" pitchFamily="66" charset="0"/>
                </a:rPr>
                <a:t>H</a:t>
              </a:r>
              <a:r>
                <a:rPr lang="en-US" dirty="0">
                  <a:latin typeface="Comic Sans MS" pitchFamily="66" charset="0"/>
                </a:rPr>
                <a:t> is 3×3.</a:t>
              </a:r>
            </a:p>
          </p:txBody>
        </p:sp>
        <p:graphicFrame>
          <p:nvGraphicFramePr>
            <p:cNvPr id="25611" name="Object 18"/>
            <p:cNvGraphicFramePr>
              <a:graphicFrameLocks noChangeAspect="1"/>
            </p:cNvGraphicFramePr>
            <p:nvPr/>
          </p:nvGraphicFramePr>
          <p:xfrm>
            <a:off x="2171700" y="1905557"/>
            <a:ext cx="1143000" cy="1117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8" name="Equation" r:id="rId5" imgW="571252" imgH="558558" progId="Equation.DSMT4">
                    <p:embed/>
                  </p:oleObj>
                </mc:Choice>
                <mc:Fallback>
                  <p:oleObj name="Equation" r:id="rId5" imgW="571252" imgH="558558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1700" y="1905557"/>
                          <a:ext cx="1143000" cy="1117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19"/>
            <p:cNvGraphicFramePr>
              <a:graphicFrameLocks noChangeAspect="1"/>
            </p:cNvGraphicFramePr>
            <p:nvPr/>
          </p:nvGraphicFramePr>
          <p:xfrm>
            <a:off x="1993900" y="4384974"/>
            <a:ext cx="1320800" cy="1117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9" name="Equation" r:id="rId7" imgW="660400" imgH="558800" progId="Equation.DSMT4">
                    <p:embed/>
                  </p:oleObj>
                </mc:Choice>
                <mc:Fallback>
                  <p:oleObj name="Equation" r:id="rId7" imgW="660400" imgH="5588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900" y="4384974"/>
                          <a:ext cx="1320800" cy="1117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extBox 12"/>
          <p:cNvSpPr txBox="1"/>
          <p:nvPr/>
        </p:nvSpPr>
        <p:spPr>
          <a:xfrm>
            <a:off x="6772275" y="1758662"/>
            <a:ext cx="1990725" cy="1815882"/>
          </a:xfrm>
          <a:prstGeom prst="rect">
            <a:avLst/>
          </a:prstGeom>
          <a:solidFill>
            <a:srgbClr val="FFFFCC"/>
          </a:solidFill>
          <a:effectLst>
            <a:outerShdw blurRad="63500" dist="101600" dir="81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mic Sans MS" pitchFamily="66" charset="0"/>
              </a:rPr>
              <a:t>Important:</a:t>
            </a:r>
            <a:r>
              <a:rPr lang="en-US" sz="1400" dirty="0" smtClean="0">
                <a:latin typeface="Comic Sans MS" pitchFamily="66" charset="0"/>
              </a:rPr>
              <a:t> In the in these equations and those that follow x</a:t>
            </a:r>
            <a:r>
              <a:rPr lang="en-US" sz="1400" dirty="0" smtClean="0">
                <a:latin typeface="Comic Sans MS" pitchFamily="66" charset="0"/>
                <a:sym typeface="MT Extra" panose="05050102010205020202" pitchFamily="18" charset="2"/>
              </a:rPr>
              <a:t></a:t>
            </a:r>
            <a:r>
              <a:rPr lang="en-US" sz="1400" dirty="0" smtClean="0">
                <a:latin typeface="Comic Sans MS" pitchFamily="66" charset="0"/>
              </a:rPr>
              <a:t>=</a:t>
            </a:r>
            <a:r>
              <a:rPr lang="en-US" sz="1400" dirty="0" smtClean="0">
                <a:latin typeface="Comic Sans MS" pitchFamily="66" charset="0"/>
                <a:sym typeface="MT Extra" panose="05050102010205020202" pitchFamily="18" charset="2"/>
              </a:rPr>
              <a:t></a:t>
            </a:r>
            <a:r>
              <a:rPr lang="en-US" sz="1400" dirty="0" err="1" smtClean="0">
                <a:latin typeface="Comic Sans MS" pitchFamily="66" charset="0"/>
              </a:rPr>
              <a:t>c</a:t>
            </a:r>
            <a:r>
              <a:rPr lang="en-US" sz="1400" baseline="-25000" dirty="0" err="1" smtClean="0">
                <a:latin typeface="Comic Sans MS" pitchFamily="66" charset="0"/>
              </a:rPr>
              <a:t>in</a:t>
            </a:r>
            <a:r>
              <a:rPr lang="en-US" sz="1400" dirty="0" smtClean="0">
                <a:latin typeface="Comic Sans MS" pitchFamily="66" charset="0"/>
              </a:rPr>
              <a:t> and u</a:t>
            </a:r>
            <a:r>
              <a:rPr lang="en-US" sz="1400" dirty="0" smtClean="0">
                <a:latin typeface="Comic Sans MS" pitchFamily="66" charset="0"/>
                <a:sym typeface="MT Extra" panose="05050102010205020202" pitchFamily="18" charset="2"/>
              </a:rPr>
              <a:t></a:t>
            </a:r>
            <a:r>
              <a:rPr lang="en-US" sz="1400" dirty="0">
                <a:latin typeface="Comic Sans MS" pitchFamily="66" charset="0"/>
              </a:rPr>
              <a:t>=</a:t>
            </a:r>
            <a:r>
              <a:rPr lang="en-US" sz="1400" dirty="0">
                <a:latin typeface="Comic Sans MS" pitchFamily="66" charset="0"/>
                <a:sym typeface="MT Extra" panose="05050102010205020202" pitchFamily="18" charset="2"/>
              </a:rPr>
              <a:t></a:t>
            </a:r>
            <a:r>
              <a:rPr lang="en-US" sz="1400" dirty="0" err="1" smtClean="0">
                <a:latin typeface="Comic Sans MS" pitchFamily="66" charset="0"/>
              </a:rPr>
              <a:t>c</a:t>
            </a:r>
            <a:r>
              <a:rPr lang="en-US" sz="1400" baseline="-25000" dirty="0" err="1" smtClean="0">
                <a:latin typeface="Comic Sans MS" pitchFamily="66" charset="0"/>
              </a:rPr>
              <a:t>out</a:t>
            </a:r>
            <a:r>
              <a:rPr lang="en-US" sz="1400" dirty="0" smtClean="0">
                <a:latin typeface="Comic Sans MS" pitchFamily="66" charset="0"/>
              </a:rPr>
              <a:t>, the column locations of a pixel;  y</a:t>
            </a:r>
            <a:r>
              <a:rPr lang="en-US" sz="1400" dirty="0" smtClean="0">
                <a:latin typeface="Comic Sans MS" pitchFamily="66" charset="0"/>
                <a:sym typeface="MT Extra" panose="05050102010205020202" pitchFamily="18" charset="2"/>
              </a:rPr>
              <a:t></a:t>
            </a:r>
            <a:r>
              <a:rPr lang="en-US" sz="1400" dirty="0">
                <a:latin typeface="Comic Sans MS" pitchFamily="66" charset="0"/>
              </a:rPr>
              <a:t>=</a:t>
            </a:r>
            <a:r>
              <a:rPr lang="en-US" sz="1400" dirty="0" smtClean="0">
                <a:latin typeface="Comic Sans MS" pitchFamily="66" charset="0"/>
                <a:sym typeface="MT Extra" panose="05050102010205020202" pitchFamily="18" charset="2"/>
              </a:rPr>
              <a:t></a:t>
            </a:r>
            <a:r>
              <a:rPr lang="en-US" sz="1400" dirty="0" err="1" smtClean="0">
                <a:latin typeface="Comic Sans MS" pitchFamily="66" charset="0"/>
              </a:rPr>
              <a:t>r</a:t>
            </a:r>
            <a:r>
              <a:rPr lang="en-US" sz="1400" baseline="-25000" dirty="0" err="1" smtClean="0">
                <a:latin typeface="Comic Sans MS" pitchFamily="66" charset="0"/>
              </a:rPr>
              <a:t>in</a:t>
            </a:r>
            <a:r>
              <a:rPr lang="en-US" sz="1400" dirty="0" smtClean="0">
                <a:latin typeface="Comic Sans MS" pitchFamily="66" charset="0"/>
              </a:rPr>
              <a:t> </a:t>
            </a:r>
            <a:r>
              <a:rPr lang="en-US" sz="1400" dirty="0">
                <a:latin typeface="Comic Sans MS" pitchFamily="66" charset="0"/>
              </a:rPr>
              <a:t>and </a:t>
            </a:r>
            <a:r>
              <a:rPr lang="en-US" sz="1400" dirty="0" smtClean="0">
                <a:latin typeface="Comic Sans MS" pitchFamily="66" charset="0"/>
              </a:rPr>
              <a:t>v</a:t>
            </a:r>
            <a:r>
              <a:rPr lang="en-US" sz="1400" dirty="0" smtClean="0">
                <a:latin typeface="Comic Sans MS" pitchFamily="66" charset="0"/>
                <a:sym typeface="MT Extra" panose="05050102010205020202" pitchFamily="18" charset="2"/>
              </a:rPr>
              <a:t></a:t>
            </a:r>
            <a:r>
              <a:rPr lang="en-US" sz="1400" dirty="0">
                <a:latin typeface="Comic Sans MS" pitchFamily="66" charset="0"/>
              </a:rPr>
              <a:t>=</a:t>
            </a:r>
            <a:r>
              <a:rPr lang="en-US" sz="1400" dirty="0" smtClean="0">
                <a:latin typeface="Comic Sans MS" pitchFamily="66" charset="0"/>
                <a:sym typeface="MT Extra" panose="05050102010205020202" pitchFamily="18" charset="2"/>
              </a:rPr>
              <a:t></a:t>
            </a:r>
            <a:r>
              <a:rPr lang="en-US" sz="1400" dirty="0" smtClean="0">
                <a:latin typeface="Comic Sans MS" pitchFamily="66" charset="0"/>
              </a:rPr>
              <a:t>r</a:t>
            </a:r>
            <a:r>
              <a:rPr lang="en-US" sz="1400" baseline="-25000" dirty="0" smtClean="0">
                <a:latin typeface="Comic Sans MS" pitchFamily="66" charset="0"/>
              </a:rPr>
              <a:t>out</a:t>
            </a:r>
            <a:r>
              <a:rPr lang="en-US" sz="1400" dirty="0">
                <a:latin typeface="Comic Sans MS" pitchFamily="66" charset="0"/>
              </a:rPr>
              <a:t>, </a:t>
            </a:r>
            <a:r>
              <a:rPr lang="en-US" sz="1400" dirty="0" smtClean="0">
                <a:latin typeface="Comic Sans MS" pitchFamily="66" charset="0"/>
              </a:rPr>
              <a:t>the </a:t>
            </a:r>
            <a:r>
              <a:rPr lang="en-US" sz="1400" dirty="0" err="1">
                <a:latin typeface="Comic Sans MS" pitchFamily="66" charset="0"/>
              </a:rPr>
              <a:t>the</a:t>
            </a:r>
            <a:r>
              <a:rPr lang="en-US" sz="1400" dirty="0">
                <a:latin typeface="Comic Sans MS" pitchFamily="66" charset="0"/>
              </a:rPr>
              <a:t> </a:t>
            </a:r>
            <a:r>
              <a:rPr lang="en-US" sz="1400" dirty="0" smtClean="0">
                <a:latin typeface="Comic Sans MS" pitchFamily="66" charset="0"/>
              </a:rPr>
              <a:t>pixels’ </a:t>
            </a:r>
            <a:r>
              <a:rPr lang="en-US" sz="1400" dirty="0">
                <a:latin typeface="Comic Sans MS" pitchFamily="66" charset="0"/>
              </a:rPr>
              <a:t>row location.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Homogeneous Cdts.</a:t>
            </a:r>
          </a:p>
        </p:txBody>
      </p:sp>
      <p:grpSp>
        <p:nvGrpSpPr>
          <p:cNvPr id="26627" name="Group 20"/>
          <p:cNvGrpSpPr>
            <a:grpSpLocks/>
          </p:cNvGrpSpPr>
          <p:nvPr/>
        </p:nvGrpSpPr>
        <p:grpSpPr bwMode="auto">
          <a:xfrm>
            <a:off x="1050925" y="3354388"/>
            <a:ext cx="7112000" cy="1270000"/>
            <a:chOff x="987425" y="3175794"/>
            <a:chExt cx="7112000" cy="1270000"/>
          </a:xfrm>
        </p:grpSpPr>
        <p:graphicFrame>
          <p:nvGraphicFramePr>
            <p:cNvPr id="26640" name="Object 12"/>
            <p:cNvGraphicFramePr>
              <a:graphicFrameLocks noChangeAspect="1"/>
            </p:cNvGraphicFramePr>
            <p:nvPr/>
          </p:nvGraphicFramePr>
          <p:xfrm>
            <a:off x="4586288" y="3175794"/>
            <a:ext cx="3513137" cy="127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2" name="Equation" r:id="rId3" imgW="1752600" imgH="635000" progId="Equation.DSMT4">
                    <p:embed/>
                  </p:oleObj>
                </mc:Choice>
                <mc:Fallback>
                  <p:oleObj name="Equation" r:id="rId3" imgW="1752600" imgH="6350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6288" y="3175794"/>
                          <a:ext cx="3513137" cy="127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987425" y="3209131"/>
              <a:ext cx="3429000" cy="1200150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Remapped pixel locations in homogeneous form written as a 3×3 matrix. Note that usually each k</a:t>
              </a:r>
              <a:r>
                <a:rPr lang="en-US" baseline="-25000" dirty="0">
                  <a:latin typeface="Comic Sans MS" pitchFamily="66" charset="0"/>
                </a:rPr>
                <a:t>i</a:t>
              </a:r>
              <a:r>
                <a:rPr lang="en-US" dirty="0">
                  <a:latin typeface="Comic Sans MS" pitchFamily="66" charset="0"/>
                </a:rPr>
                <a:t> is different.</a:t>
              </a:r>
            </a:p>
          </p:txBody>
        </p:sp>
      </p:grpSp>
      <p:grpSp>
        <p:nvGrpSpPr>
          <p:cNvPr id="26628" name="Group 21"/>
          <p:cNvGrpSpPr>
            <a:grpSpLocks/>
          </p:cNvGrpSpPr>
          <p:nvPr/>
        </p:nvGrpSpPr>
        <p:grpSpPr bwMode="auto">
          <a:xfrm>
            <a:off x="736600" y="1857375"/>
            <a:ext cx="7791450" cy="1219200"/>
            <a:chOff x="736600" y="1781175"/>
            <a:chExt cx="7791450" cy="1219200"/>
          </a:xfrm>
        </p:grpSpPr>
        <p:graphicFrame>
          <p:nvGraphicFramePr>
            <p:cNvPr id="26635" name="Object 2"/>
            <p:cNvGraphicFramePr>
              <a:graphicFrameLocks noChangeAspect="1"/>
            </p:cNvGraphicFramePr>
            <p:nvPr/>
          </p:nvGraphicFramePr>
          <p:xfrm>
            <a:off x="736600" y="1781175"/>
            <a:ext cx="2543175" cy="121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3" name="Equation" r:id="rId5" imgW="1270000" imgH="609600" progId="Equation.DSMT4">
                    <p:embed/>
                  </p:oleObj>
                </mc:Choice>
                <mc:Fallback>
                  <p:oleObj name="Equation" r:id="rId5" imgW="1270000" imgH="6096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600" y="1781175"/>
                          <a:ext cx="2543175" cy="1219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3517900" y="1790700"/>
              <a:ext cx="2420938" cy="1200150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Input pixel locations in homogeneous form written as a 3×3 matrix.</a:t>
              </a:r>
            </a:p>
          </p:txBody>
        </p:sp>
        <p:grpSp>
          <p:nvGrpSpPr>
            <p:cNvPr id="26637" name="Group 8"/>
            <p:cNvGrpSpPr>
              <a:grpSpLocks/>
            </p:cNvGrpSpPr>
            <p:nvPr/>
          </p:nvGrpSpPr>
          <p:grpSpPr bwMode="auto">
            <a:xfrm>
              <a:off x="6175904" y="2066925"/>
              <a:ext cx="2352146" cy="647700"/>
              <a:chOff x="6328304" y="1890325"/>
              <a:chExt cx="2352146" cy="647700"/>
            </a:xfrm>
          </p:grpSpPr>
          <p:graphicFrame>
            <p:nvGraphicFramePr>
              <p:cNvPr id="26638" name="Object 10"/>
              <p:cNvGraphicFramePr>
                <a:graphicFrameLocks noChangeAspect="1"/>
              </p:cNvGraphicFramePr>
              <p:nvPr/>
            </p:nvGraphicFramePr>
            <p:xfrm>
              <a:off x="6328304" y="2007800"/>
              <a:ext cx="1428750" cy="4127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744" name="Equation" r:id="rId7" imgW="571252" imgH="165028" progId="Equation.DSMT4">
                      <p:embed/>
                    </p:oleObj>
                  </mc:Choice>
                  <mc:Fallback>
                    <p:oleObj name="Equation" r:id="rId7" imgW="571252" imgH="165028" progId="Equation.DSMT4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8304" y="2007800"/>
                            <a:ext cx="1428750" cy="4127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TextBox 16"/>
              <p:cNvSpPr txBox="1"/>
              <p:nvPr/>
            </p:nvSpPr>
            <p:spPr>
              <a:xfrm>
                <a:off x="7994650" y="1890325"/>
                <a:ext cx="685800" cy="647700"/>
              </a:xfrm>
              <a:prstGeom prst="rect">
                <a:avLst/>
              </a:prstGeom>
              <a:solidFill>
                <a:srgbClr val="FFFF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b="1" dirty="0">
                    <a:latin typeface="Comic Sans MS" pitchFamily="66" charset="0"/>
                  </a:rPr>
                  <a:t>H</a:t>
                </a:r>
                <a:r>
                  <a:rPr lang="en-US" dirty="0">
                    <a:latin typeface="Comic Sans MS" pitchFamily="66" charset="0"/>
                  </a:rPr>
                  <a:t> is 3×3.</a:t>
                </a:r>
              </a:p>
            </p:txBody>
          </p:sp>
        </p:grpSp>
      </p:grpSp>
      <p:grpSp>
        <p:nvGrpSpPr>
          <p:cNvPr id="26629" name="Group 11"/>
          <p:cNvGrpSpPr>
            <a:grpSpLocks/>
          </p:cNvGrpSpPr>
          <p:nvPr/>
        </p:nvGrpSpPr>
        <p:grpSpPr bwMode="auto">
          <a:xfrm>
            <a:off x="1547813" y="4900613"/>
            <a:ext cx="6130925" cy="1119187"/>
            <a:chOff x="1879264" y="4748213"/>
            <a:chExt cx="6130602" cy="1119187"/>
          </a:xfrm>
        </p:grpSpPr>
        <p:graphicFrame>
          <p:nvGraphicFramePr>
            <p:cNvPr id="26633" name="Object 6"/>
            <p:cNvGraphicFramePr>
              <a:graphicFrameLocks noChangeAspect="1"/>
            </p:cNvGraphicFramePr>
            <p:nvPr/>
          </p:nvGraphicFramePr>
          <p:xfrm>
            <a:off x="1879264" y="4748213"/>
            <a:ext cx="3027203" cy="1119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5" name="Equation" r:id="rId9" imgW="1511300" imgH="558800" progId="Equation.DSMT4">
                    <p:embed/>
                  </p:oleObj>
                </mc:Choice>
                <mc:Fallback>
                  <p:oleObj name="Equation" r:id="rId9" imgW="1511300" imgH="5588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9264" y="4748213"/>
                          <a:ext cx="3027203" cy="1119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5266811" y="4846638"/>
              <a:ext cx="2743055" cy="922337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Here, for vectors </a:t>
              </a:r>
              <a:r>
                <a:rPr lang="en-US" b="1" dirty="0">
                  <a:latin typeface="Comic Sans MS" pitchFamily="66" charset="0"/>
                </a:rPr>
                <a:t>x</a:t>
              </a:r>
              <a:r>
                <a:rPr lang="en-US" baseline="-25000" dirty="0">
                  <a:latin typeface="Comic Sans MS" pitchFamily="66" charset="0"/>
                </a:rPr>
                <a:t>i</a:t>
              </a:r>
              <a:r>
                <a:rPr lang="en-US" dirty="0">
                  <a:latin typeface="Comic Sans MS" pitchFamily="66" charset="0"/>
                </a:rPr>
                <a:t> and </a:t>
              </a:r>
              <a:r>
                <a:rPr lang="en-US" b="1" dirty="0">
                  <a:latin typeface="Comic Sans MS" pitchFamily="66" charset="0"/>
                </a:rPr>
                <a:t>y</a:t>
              </a:r>
              <a:r>
                <a:rPr lang="en-US" baseline="-25000" dirty="0">
                  <a:latin typeface="Comic Sans MS" pitchFamily="66" charset="0"/>
                </a:rPr>
                <a:t>i</a:t>
              </a:r>
              <a:r>
                <a:rPr lang="en-US" dirty="0">
                  <a:latin typeface="Comic Sans MS" pitchFamily="66" charset="0"/>
                </a:rPr>
                <a:t> are the elements of the transform. 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Derivation</a:t>
            </a:r>
          </a:p>
        </p:txBody>
      </p:sp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304800" y="1828800"/>
            <a:ext cx="5087938" cy="1374775"/>
            <a:chOff x="304800" y="1828800"/>
            <a:chExt cx="5087938" cy="1374775"/>
          </a:xfrm>
        </p:grpSpPr>
        <p:graphicFrame>
          <p:nvGraphicFramePr>
            <p:cNvPr id="27661" name="Object 6"/>
            <p:cNvGraphicFramePr>
              <a:graphicFrameLocks noChangeAspect="1"/>
            </p:cNvGraphicFramePr>
            <p:nvPr/>
          </p:nvGraphicFramePr>
          <p:xfrm>
            <a:off x="304800" y="1828800"/>
            <a:ext cx="3000375" cy="1374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38" name="Equation" r:id="rId3" imgW="1498600" imgH="685800" progId="Equation.DSMT4">
                    <p:embed/>
                  </p:oleObj>
                </mc:Choice>
                <mc:Fallback>
                  <p:oleObj name="Equation" r:id="rId3" imgW="1498600" imgH="6858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" y="1828800"/>
                          <a:ext cx="3000375" cy="1374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 bwMode="auto">
            <a:xfrm>
              <a:off x="3429000" y="1916113"/>
              <a:ext cx="1963738" cy="1200150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For each pixel location there are 3 equations in 3 unknowns.</a:t>
              </a:r>
            </a:p>
          </p:txBody>
        </p:sp>
      </p:grpSp>
      <p:grpSp>
        <p:nvGrpSpPr>
          <p:cNvPr id="27652" name="Group 10"/>
          <p:cNvGrpSpPr>
            <a:grpSpLocks/>
          </p:cNvGrpSpPr>
          <p:nvPr/>
        </p:nvGrpSpPr>
        <p:grpSpPr bwMode="auto">
          <a:xfrm>
            <a:off x="3429000" y="2906713"/>
            <a:ext cx="5389563" cy="1781175"/>
            <a:chOff x="3429000" y="2906713"/>
            <a:chExt cx="5389563" cy="1781175"/>
          </a:xfrm>
        </p:grpSpPr>
        <p:graphicFrame>
          <p:nvGraphicFramePr>
            <p:cNvPr id="27659" name="Object 7"/>
            <p:cNvGraphicFramePr>
              <a:graphicFrameLocks noChangeAspect="1"/>
            </p:cNvGraphicFramePr>
            <p:nvPr/>
          </p:nvGraphicFramePr>
          <p:xfrm>
            <a:off x="6121400" y="2906713"/>
            <a:ext cx="2697163" cy="178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39" name="Equation" r:id="rId5" imgW="1346200" imgH="889000" progId="Equation.DSMT4">
                    <p:embed/>
                  </p:oleObj>
                </mc:Choice>
                <mc:Fallback>
                  <p:oleObj name="Equation" r:id="rId5" imgW="1346200" imgH="8890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1400" y="2906713"/>
                          <a:ext cx="2697163" cy="1781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3429000" y="3473450"/>
              <a:ext cx="2497138" cy="646113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Divide the 1</a:t>
              </a:r>
              <a:r>
                <a:rPr lang="en-US" baseline="30000" dirty="0">
                  <a:latin typeface="Comic Sans MS" pitchFamily="66" charset="0"/>
                </a:rPr>
                <a:t>st</a:t>
              </a:r>
              <a:r>
                <a:rPr lang="en-US" dirty="0">
                  <a:latin typeface="Comic Sans MS" pitchFamily="66" charset="0"/>
                </a:rPr>
                <a:t> and 2</a:t>
              </a:r>
              <a:r>
                <a:rPr lang="en-US" baseline="30000" dirty="0">
                  <a:latin typeface="Comic Sans MS" pitchFamily="66" charset="0"/>
                </a:rPr>
                <a:t>nd</a:t>
              </a:r>
              <a:r>
                <a:rPr lang="en-US" dirty="0">
                  <a:latin typeface="Comic Sans MS" pitchFamily="66" charset="0"/>
                </a:rPr>
                <a:t> equations by the 3</a:t>
              </a:r>
              <a:r>
                <a:rPr lang="en-US" baseline="30000" dirty="0">
                  <a:latin typeface="Comic Sans MS" pitchFamily="66" charset="0"/>
                </a:rPr>
                <a:t>rd</a:t>
              </a:r>
              <a:r>
                <a:rPr lang="en-US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27653" name="Group 4"/>
          <p:cNvGrpSpPr>
            <a:grpSpLocks/>
          </p:cNvGrpSpPr>
          <p:nvPr/>
        </p:nvGrpSpPr>
        <p:grpSpPr bwMode="auto">
          <a:xfrm>
            <a:off x="609600" y="4391025"/>
            <a:ext cx="5410200" cy="1781175"/>
            <a:chOff x="609600" y="4391025"/>
            <a:chExt cx="5410200" cy="1781175"/>
          </a:xfrm>
        </p:grpSpPr>
        <p:graphicFrame>
          <p:nvGraphicFramePr>
            <p:cNvPr id="27657" name="Object 13"/>
            <p:cNvGraphicFramePr>
              <a:graphicFrameLocks noChangeAspect="1"/>
            </p:cNvGraphicFramePr>
            <p:nvPr/>
          </p:nvGraphicFramePr>
          <p:xfrm>
            <a:off x="609600" y="4391025"/>
            <a:ext cx="2695575" cy="178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40" name="Equation" r:id="rId7" imgW="1346200" imgH="889000" progId="Equation.DSMT4">
                    <p:embed/>
                  </p:oleObj>
                </mc:Choice>
                <mc:Fallback>
                  <p:oleObj name="Equation" r:id="rId7" imgW="1346200" imgH="8890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4391025"/>
                          <a:ext cx="2695575" cy="1781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 bwMode="auto">
            <a:xfrm>
              <a:off x="3429000" y="4681538"/>
              <a:ext cx="2590800" cy="1200150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Divide both numerator and denominator by </a:t>
              </a:r>
              <a:r>
                <a:rPr lang="en-US" i="1" dirty="0">
                  <a:latin typeface="Comic Sans MS" pitchFamily="66" charset="0"/>
                </a:rPr>
                <a:t>h</a:t>
              </a:r>
              <a:r>
                <a:rPr lang="en-US" baseline="-25000" dirty="0">
                  <a:latin typeface="Comic Sans MS" pitchFamily="66" charset="0"/>
                </a:rPr>
                <a:t>33</a:t>
              </a:r>
              <a:r>
                <a:rPr lang="en-US" dirty="0">
                  <a:latin typeface="Comic Sans MS" pitchFamily="66" charset="0"/>
                </a:rPr>
                <a:t>. Then relabel the coefficients.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Derivation</a:t>
            </a:r>
          </a:p>
        </p:txBody>
      </p:sp>
      <p:grpSp>
        <p:nvGrpSpPr>
          <p:cNvPr id="28675" name="Group 13"/>
          <p:cNvGrpSpPr>
            <a:grpSpLocks/>
          </p:cNvGrpSpPr>
          <p:nvPr/>
        </p:nvGrpSpPr>
        <p:grpSpPr bwMode="auto">
          <a:xfrm>
            <a:off x="419100" y="1981200"/>
            <a:ext cx="8191500" cy="915988"/>
            <a:chOff x="419100" y="2057400"/>
            <a:chExt cx="8191500" cy="915988"/>
          </a:xfrm>
        </p:grpSpPr>
        <p:graphicFrame>
          <p:nvGraphicFramePr>
            <p:cNvPr id="28688" name="Object 7"/>
            <p:cNvGraphicFramePr>
              <a:graphicFrameLocks noChangeAspect="1"/>
            </p:cNvGraphicFramePr>
            <p:nvPr/>
          </p:nvGraphicFramePr>
          <p:xfrm>
            <a:off x="419100" y="2057400"/>
            <a:ext cx="4576763" cy="915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4" name="Equation" r:id="rId3" imgW="2286000" imgH="457200" progId="Equation.DSMT4">
                    <p:embed/>
                  </p:oleObj>
                </mc:Choice>
                <mc:Fallback>
                  <p:oleObj name="Equation" r:id="rId3" imgW="2286000" imgH="4572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" y="2057400"/>
                          <a:ext cx="4576763" cy="9159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5715000" y="2192338"/>
              <a:ext cx="2895600" cy="646112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Multiply both sides by the right’s denominator.</a:t>
              </a:r>
            </a:p>
          </p:txBody>
        </p:sp>
      </p:grpSp>
      <p:grpSp>
        <p:nvGrpSpPr>
          <p:cNvPr id="28676" name="Group 12"/>
          <p:cNvGrpSpPr>
            <a:grpSpLocks/>
          </p:cNvGrpSpPr>
          <p:nvPr/>
        </p:nvGrpSpPr>
        <p:grpSpPr bwMode="auto">
          <a:xfrm>
            <a:off x="419100" y="3106738"/>
            <a:ext cx="8191500" cy="915987"/>
            <a:chOff x="419100" y="3183467"/>
            <a:chExt cx="8191500" cy="915987"/>
          </a:xfrm>
        </p:grpSpPr>
        <p:graphicFrame>
          <p:nvGraphicFramePr>
            <p:cNvPr id="28686" name="Object 9"/>
            <p:cNvGraphicFramePr>
              <a:graphicFrameLocks noChangeAspect="1"/>
            </p:cNvGraphicFramePr>
            <p:nvPr/>
          </p:nvGraphicFramePr>
          <p:xfrm>
            <a:off x="419100" y="3183467"/>
            <a:ext cx="5387975" cy="915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5" name="Equation" r:id="rId5" imgW="2692400" imgH="457200" progId="Equation.DSMT4">
                    <p:embed/>
                  </p:oleObj>
                </mc:Choice>
                <mc:Fallback>
                  <p:oleObj name="Equation" r:id="rId5" imgW="2692400" imgH="4572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" y="3183467"/>
                          <a:ext cx="5387975" cy="9159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6096000" y="3318404"/>
              <a:ext cx="2514600" cy="646113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Subtract the right side from both sides.</a:t>
              </a:r>
            </a:p>
          </p:txBody>
        </p:sp>
      </p:grpSp>
      <p:grpSp>
        <p:nvGrpSpPr>
          <p:cNvPr id="28677" name="Group 11"/>
          <p:cNvGrpSpPr>
            <a:grpSpLocks/>
          </p:cNvGrpSpPr>
          <p:nvPr/>
        </p:nvGrpSpPr>
        <p:grpSpPr bwMode="auto">
          <a:xfrm>
            <a:off x="419100" y="4233863"/>
            <a:ext cx="8191500" cy="814387"/>
            <a:chOff x="419100" y="4309533"/>
            <a:chExt cx="8191500" cy="814388"/>
          </a:xfrm>
        </p:grpSpPr>
        <p:graphicFrame>
          <p:nvGraphicFramePr>
            <p:cNvPr id="28684" name="Object 11"/>
            <p:cNvGraphicFramePr>
              <a:graphicFrameLocks noChangeAspect="1"/>
            </p:cNvGraphicFramePr>
            <p:nvPr/>
          </p:nvGraphicFramePr>
          <p:xfrm>
            <a:off x="419100" y="4309533"/>
            <a:ext cx="5641975" cy="814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6" name="Equation" r:id="rId7" imgW="2819400" imgH="406400" progId="Equation.DSMT4">
                    <p:embed/>
                  </p:oleObj>
                </mc:Choice>
                <mc:Fallback>
                  <p:oleObj name="Equation" r:id="rId7" imgW="2819400" imgH="4064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" y="4309533"/>
                          <a:ext cx="5641975" cy="814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6477000" y="4393670"/>
              <a:ext cx="2133600" cy="646114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Write as a matrix equation where …</a:t>
              </a:r>
            </a:p>
          </p:txBody>
        </p:sp>
      </p:grpSp>
      <p:grpSp>
        <p:nvGrpSpPr>
          <p:cNvPr id="28678" name="Group 10"/>
          <p:cNvGrpSpPr>
            <a:grpSpLocks/>
          </p:cNvGrpSpPr>
          <p:nvPr/>
        </p:nvGrpSpPr>
        <p:grpSpPr bwMode="auto">
          <a:xfrm>
            <a:off x="431800" y="5257800"/>
            <a:ext cx="8178800" cy="646113"/>
            <a:chOff x="431800" y="5334000"/>
            <a:chExt cx="8178800" cy="646113"/>
          </a:xfrm>
        </p:grpSpPr>
        <p:graphicFrame>
          <p:nvGraphicFramePr>
            <p:cNvPr id="28682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2997998"/>
                </p:ext>
              </p:extLst>
            </p:nvPr>
          </p:nvGraphicFramePr>
          <p:xfrm>
            <a:off x="431800" y="5402263"/>
            <a:ext cx="4752975" cy="509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7" name="Equation" r:id="rId9" imgW="2374560" imgH="253800" progId="Equation.DSMT4">
                    <p:embed/>
                  </p:oleObj>
                </mc:Choice>
                <mc:Fallback>
                  <p:oleObj name="Equation" r:id="rId9" imgW="2374560" imgH="2538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800" y="5402263"/>
                          <a:ext cx="4752975" cy="509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5486400" y="5334000"/>
              <a:ext cx="3124200" cy="646113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… the elements of matrix </a:t>
              </a:r>
              <a:r>
                <a:rPr lang="en-US" b="1" dirty="0">
                  <a:latin typeface="Comic Sans MS" pitchFamily="66" charset="0"/>
                </a:rPr>
                <a:t>H</a:t>
              </a:r>
              <a:r>
                <a:rPr lang="en-US" dirty="0">
                  <a:latin typeface="Comic Sans MS" pitchFamily="66" charset="0"/>
                </a:rPr>
                <a:t> are written as vector </a:t>
              </a:r>
              <a:r>
                <a:rPr lang="en-US" b="1" dirty="0">
                  <a:latin typeface="Comic Sans MS" pitchFamily="66" charset="0"/>
                </a:rPr>
                <a:t>h</a:t>
              </a:r>
              <a:r>
                <a:rPr lang="en-US" dirty="0">
                  <a:latin typeface="Comic Sans MS" pitchFamily="66" charset="0"/>
                </a:rPr>
                <a:t>.</a:t>
              </a:r>
              <a:endParaRPr lang="en-US" b="1" dirty="0">
                <a:latin typeface="Comic Sans MS" pitchFamily="66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10971"/>
              </p:ext>
            </p:extLst>
          </p:nvPr>
        </p:nvGraphicFramePr>
        <p:xfrm>
          <a:off x="2994025" y="4927267"/>
          <a:ext cx="475297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0" name="Equation" r:id="rId3" imgW="2374560" imgH="253800" progId="Equation.DSMT4">
                  <p:embed/>
                </p:oleObj>
              </mc:Choice>
              <mc:Fallback>
                <p:oleObj name="Equation" r:id="rId3" imgW="2374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25" y="4927267"/>
                        <a:ext cx="475297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Derivation</a:t>
            </a:r>
          </a:p>
        </p:txBody>
      </p:sp>
      <p:grpSp>
        <p:nvGrpSpPr>
          <p:cNvPr id="29699" name="Group 7"/>
          <p:cNvGrpSpPr>
            <a:grpSpLocks/>
          </p:cNvGrpSpPr>
          <p:nvPr/>
        </p:nvGrpSpPr>
        <p:grpSpPr bwMode="auto">
          <a:xfrm>
            <a:off x="457200" y="1943100"/>
            <a:ext cx="8229600" cy="2600325"/>
            <a:chOff x="457200" y="1943100"/>
            <a:chExt cx="8229600" cy="2600325"/>
          </a:xfrm>
        </p:grpSpPr>
        <p:graphicFrame>
          <p:nvGraphicFramePr>
            <p:cNvPr id="29707" name="Object 11"/>
            <p:cNvGraphicFramePr>
              <a:graphicFrameLocks noChangeAspect="1"/>
            </p:cNvGraphicFramePr>
            <p:nvPr/>
          </p:nvGraphicFramePr>
          <p:xfrm>
            <a:off x="457200" y="1943100"/>
            <a:ext cx="6172200" cy="2600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91" name="Equation" r:id="rId5" imgW="3086100" imgH="1295400" progId="Equation.DSMT4">
                    <p:embed/>
                  </p:oleObj>
                </mc:Choice>
                <mc:Fallback>
                  <p:oleObj name="Equation" r:id="rId5" imgW="3086100" imgH="12954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1943100"/>
                          <a:ext cx="6172200" cy="2600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6858000" y="2365375"/>
              <a:ext cx="1828800" cy="1755775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>
                  <a:latin typeface="Comic Sans MS" pitchFamily="66" charset="0"/>
                </a:defRPr>
              </a:lvl1pPr>
            </a:lstStyle>
            <a:p>
              <a:pPr>
                <a:defRPr/>
              </a:pPr>
              <a:r>
                <a:rPr lang="en-US" dirty="0"/>
                <a:t>Collect p ≥ 4 pixel locations, remap them as desired, and form the matrix A.</a:t>
              </a:r>
            </a:p>
          </p:txBody>
        </p:sp>
      </p:grpSp>
      <p:graphicFrame>
        <p:nvGraphicFramePr>
          <p:cNvPr id="29706" name="Object 2"/>
          <p:cNvGraphicFramePr>
            <a:graphicFrameLocks noChangeAspect="1"/>
          </p:cNvGraphicFramePr>
          <p:nvPr/>
        </p:nvGraphicFramePr>
        <p:xfrm>
          <a:off x="2994025" y="5562600"/>
          <a:ext cx="106838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2" name="Equation" r:id="rId7" imgW="532937" imgH="177646" progId="Equation.DSMT4">
                  <p:embed/>
                </p:oleObj>
              </mc:Choice>
              <mc:Fallback>
                <p:oleObj name="Equation" r:id="rId7" imgW="532937" imgH="177646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25" y="5562600"/>
                        <a:ext cx="106838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346200" y="5099050"/>
            <a:ext cx="1447800" cy="646113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Solve for </a:t>
            </a:r>
            <a:r>
              <a:rPr lang="en-US" b="1" dirty="0">
                <a:latin typeface="Comic Sans MS" pitchFamily="66" charset="0"/>
              </a:rPr>
              <a:t>h</a:t>
            </a:r>
            <a:r>
              <a:rPr lang="en-US" dirty="0">
                <a:latin typeface="Comic Sans MS" pitchFamily="66" charset="0"/>
              </a:rPr>
              <a:t> such that,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319089"/>
              </p:ext>
            </p:extLst>
          </p:nvPr>
        </p:nvGraphicFramePr>
        <p:xfrm>
          <a:off x="2994025" y="4927267"/>
          <a:ext cx="475297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5" name="Equation" r:id="rId3" imgW="2374560" imgH="253800" progId="Equation.DSMT4">
                  <p:embed/>
                </p:oleObj>
              </mc:Choice>
              <mc:Fallback>
                <p:oleObj name="Equation" r:id="rId3" imgW="2374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25" y="4927267"/>
                        <a:ext cx="475297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Derivation</a:t>
            </a:r>
          </a:p>
        </p:txBody>
      </p:sp>
      <p:grpSp>
        <p:nvGrpSpPr>
          <p:cNvPr id="30723" name="Group 7"/>
          <p:cNvGrpSpPr>
            <a:grpSpLocks/>
          </p:cNvGrpSpPr>
          <p:nvPr/>
        </p:nvGrpSpPr>
        <p:grpSpPr bwMode="auto">
          <a:xfrm>
            <a:off x="457200" y="1943100"/>
            <a:ext cx="8229600" cy="2600325"/>
            <a:chOff x="457200" y="1943100"/>
            <a:chExt cx="8229600" cy="2600325"/>
          </a:xfrm>
        </p:grpSpPr>
        <p:graphicFrame>
          <p:nvGraphicFramePr>
            <p:cNvPr id="30732" name="Object 11"/>
            <p:cNvGraphicFramePr>
              <a:graphicFrameLocks noChangeAspect="1"/>
            </p:cNvGraphicFramePr>
            <p:nvPr/>
          </p:nvGraphicFramePr>
          <p:xfrm>
            <a:off x="457200" y="1943100"/>
            <a:ext cx="6172200" cy="2600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6" name="Equation" r:id="rId5" imgW="3086100" imgH="1295400" progId="Equation.DSMT4">
                    <p:embed/>
                  </p:oleObj>
                </mc:Choice>
                <mc:Fallback>
                  <p:oleObj name="Equation" r:id="rId5" imgW="3086100" imgH="12954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1943100"/>
                          <a:ext cx="6172200" cy="2600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6858000" y="2505635"/>
              <a:ext cx="1828800" cy="1477328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>
                  <a:latin typeface="Comic Sans MS" pitchFamily="66" charset="0"/>
                </a:defRPr>
              </a:lvl1pPr>
            </a:lstStyle>
            <a:p>
              <a:pPr>
                <a:defRPr/>
              </a:pPr>
              <a:r>
                <a:rPr lang="en-US" dirty="0" smtClean="0"/>
                <a:t>This matrix follows from the fact that if </a:t>
              </a:r>
              <a:r>
                <a:rPr lang="en-US" b="1" dirty="0" smtClean="0"/>
                <a:t>y </a:t>
              </a:r>
              <a:r>
                <a:rPr lang="en-US" dirty="0" smtClean="0"/>
                <a:t>= </a:t>
              </a:r>
              <a:r>
                <a:rPr lang="en-US" dirty="0" err="1" smtClean="0"/>
                <a:t>H</a:t>
              </a:r>
              <a:r>
                <a:rPr lang="en-US" b="1" dirty="0" err="1" smtClean="0"/>
                <a:t>x</a:t>
              </a:r>
              <a:r>
                <a:rPr lang="en-US" dirty="0" smtClean="0"/>
                <a:t>, then </a:t>
              </a:r>
              <a:r>
                <a:rPr lang="en-US" b="1" dirty="0" err="1" smtClean="0"/>
                <a:t>y</a:t>
              </a:r>
              <a:r>
                <a:rPr lang="en-US" b="1" dirty="0" err="1" smtClean="0">
                  <a:sym typeface="Symbol" panose="05050102010706020507" pitchFamily="18" charset="2"/>
                </a:rPr>
                <a:t></a:t>
              </a:r>
              <a:r>
                <a:rPr lang="en-US" dirty="0" err="1" smtClean="0">
                  <a:sym typeface="Symbol" panose="05050102010706020507" pitchFamily="18" charset="2"/>
                </a:rPr>
                <a:t>H</a:t>
              </a:r>
              <a:r>
                <a:rPr lang="en-US" b="1" dirty="0" err="1" smtClean="0">
                  <a:sym typeface="Symbol" panose="05050102010706020507" pitchFamily="18" charset="2"/>
                </a:rPr>
                <a:t>x</a:t>
              </a:r>
              <a:r>
                <a:rPr lang="en-US" b="1" dirty="0" smtClean="0">
                  <a:sym typeface="Symbol" panose="05050102010706020507" pitchFamily="18" charset="2"/>
                </a:rPr>
                <a:t> </a:t>
              </a:r>
              <a:r>
                <a:rPr lang="en-US" dirty="0" smtClean="0">
                  <a:sym typeface="Symbol" panose="05050102010706020507" pitchFamily="18" charset="2"/>
                </a:rPr>
                <a:t>= 0.</a:t>
              </a:r>
              <a:endParaRPr lang="en-US" dirty="0"/>
            </a:p>
          </p:txBody>
        </p:sp>
      </p:grpSp>
      <p:graphicFrame>
        <p:nvGraphicFramePr>
          <p:cNvPr id="30731" name="Object 2"/>
          <p:cNvGraphicFramePr>
            <a:graphicFrameLocks noChangeAspect="1"/>
          </p:cNvGraphicFramePr>
          <p:nvPr/>
        </p:nvGraphicFramePr>
        <p:xfrm>
          <a:off x="2994025" y="5562600"/>
          <a:ext cx="106838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7" name="Equation" r:id="rId7" imgW="532937" imgH="177646" progId="Equation.DSMT4">
                  <p:embed/>
                </p:oleObj>
              </mc:Choice>
              <mc:Fallback>
                <p:oleObj name="Equation" r:id="rId7" imgW="532937" imgH="177646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25" y="5562600"/>
                        <a:ext cx="106838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346200" y="5099050"/>
            <a:ext cx="1447800" cy="646113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Solve for </a:t>
            </a:r>
            <a:r>
              <a:rPr lang="en-US" b="1" dirty="0">
                <a:latin typeface="Comic Sans MS" pitchFamily="66" charset="0"/>
              </a:rPr>
              <a:t>h</a:t>
            </a:r>
            <a:r>
              <a:rPr lang="en-US" dirty="0">
                <a:latin typeface="Comic Sans MS" pitchFamily="66" charset="0"/>
              </a:rPr>
              <a:t> such that,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336675" y="171450"/>
            <a:ext cx="3124200" cy="923925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>
                <a:latin typeface="Comic Sans MS" pitchFamily="66" charset="0"/>
              </a:defRPr>
            </a:lvl1pPr>
          </a:lstStyle>
          <a:p>
            <a:pPr>
              <a:defRPr/>
            </a:pPr>
            <a:r>
              <a:rPr lang="en-US" dirty="0" smtClean="0"/>
              <a:t>If the previous </a:t>
            </a:r>
            <a:r>
              <a:rPr lang="en-US" dirty="0" err="1" smtClean="0"/>
              <a:t>def</a:t>
            </a:r>
            <a:r>
              <a:rPr lang="en-US" dirty="0" smtClean="0"/>
              <a:t> of A led to H that gave wrong results, try this one: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Derivation</a:t>
            </a:r>
          </a:p>
        </p:txBody>
      </p:sp>
      <p:grpSp>
        <p:nvGrpSpPr>
          <p:cNvPr id="31747" name="Group 23"/>
          <p:cNvGrpSpPr>
            <a:grpSpLocks/>
          </p:cNvGrpSpPr>
          <p:nvPr/>
        </p:nvGrpSpPr>
        <p:grpSpPr bwMode="auto">
          <a:xfrm>
            <a:off x="528638" y="1905000"/>
            <a:ext cx="5826125" cy="646113"/>
            <a:chOff x="528637" y="1905000"/>
            <a:chExt cx="5826125" cy="646113"/>
          </a:xfrm>
        </p:grpSpPr>
        <p:graphicFrame>
          <p:nvGraphicFramePr>
            <p:cNvPr id="31763" name="Object 2"/>
            <p:cNvGraphicFramePr>
              <a:graphicFrameLocks noChangeAspect="1"/>
            </p:cNvGraphicFramePr>
            <p:nvPr/>
          </p:nvGraphicFramePr>
          <p:xfrm>
            <a:off x="528637" y="1986756"/>
            <a:ext cx="2085975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5" name="Equation" r:id="rId3" imgW="1040948" imgH="241195" progId="Equation.DSMT4">
                    <p:embed/>
                  </p:oleObj>
                </mc:Choice>
                <mc:Fallback>
                  <p:oleObj name="Equation" r:id="rId3" imgW="1040948" imgH="241195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37" y="1986756"/>
                          <a:ext cx="2085975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 bwMode="auto">
            <a:xfrm>
              <a:off x="2743199" y="1905000"/>
              <a:ext cx="3611563" cy="646113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To find </a:t>
              </a:r>
              <a:r>
                <a:rPr lang="en-US" b="1" dirty="0">
                  <a:latin typeface="Comic Sans MS" pitchFamily="66" charset="0"/>
                </a:rPr>
                <a:t>h</a:t>
              </a:r>
              <a:r>
                <a:rPr lang="en-US" dirty="0">
                  <a:latin typeface="Comic Sans MS" pitchFamily="66" charset="0"/>
                </a:rPr>
                <a:t> compute the singular value decomposition (svd) of A.</a:t>
              </a:r>
            </a:p>
          </p:txBody>
        </p:sp>
      </p:grpSp>
      <p:grpSp>
        <p:nvGrpSpPr>
          <p:cNvPr id="31748" name="Group 18"/>
          <p:cNvGrpSpPr>
            <a:grpSpLocks/>
          </p:cNvGrpSpPr>
          <p:nvPr/>
        </p:nvGrpSpPr>
        <p:grpSpPr bwMode="auto">
          <a:xfrm>
            <a:off x="3475038" y="2362200"/>
            <a:ext cx="5122862" cy="1524000"/>
            <a:chOff x="3475038" y="2362200"/>
            <a:chExt cx="5122862" cy="1524000"/>
          </a:xfrm>
        </p:grpSpPr>
        <p:graphicFrame>
          <p:nvGraphicFramePr>
            <p:cNvPr id="31761" name="Object 9"/>
            <p:cNvGraphicFramePr>
              <a:graphicFrameLocks noChangeAspect="1"/>
            </p:cNvGraphicFramePr>
            <p:nvPr/>
          </p:nvGraphicFramePr>
          <p:xfrm>
            <a:off x="6307138" y="2362200"/>
            <a:ext cx="2290762" cy="15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6" name="Equation" r:id="rId5" imgW="1143000" imgH="762000" progId="Equation.DSMT4">
                    <p:embed/>
                  </p:oleObj>
                </mc:Choice>
                <mc:Fallback>
                  <p:oleObj name="Equation" r:id="rId5" imgW="1143000" imgH="7620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7138" y="2362200"/>
                          <a:ext cx="2290762" cy="152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/>
            <p:cNvSpPr txBox="1"/>
            <p:nvPr/>
          </p:nvSpPr>
          <p:spPr bwMode="auto">
            <a:xfrm>
              <a:off x="3475038" y="2762250"/>
              <a:ext cx="2590800" cy="646113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S is a diagonal matrix of </a:t>
              </a:r>
              <a:r>
                <a:rPr lang="en-US" i="1" dirty="0">
                  <a:latin typeface="Comic Sans MS" pitchFamily="66" charset="0"/>
                </a:rPr>
                <a:t>singular values.</a:t>
              </a:r>
              <a:endParaRPr lang="en-US" dirty="0">
                <a:latin typeface="Comic Sans MS" pitchFamily="66" charset="0"/>
              </a:endParaRPr>
            </a:p>
          </p:txBody>
        </p:sp>
      </p:grpSp>
      <p:grpSp>
        <p:nvGrpSpPr>
          <p:cNvPr id="31749" name="Group 15"/>
          <p:cNvGrpSpPr>
            <a:grpSpLocks/>
          </p:cNvGrpSpPr>
          <p:nvPr/>
        </p:nvGrpSpPr>
        <p:grpSpPr bwMode="auto">
          <a:xfrm>
            <a:off x="3687763" y="4476750"/>
            <a:ext cx="4916487" cy="646113"/>
            <a:chOff x="3687763" y="4476750"/>
            <a:chExt cx="4916487" cy="646112"/>
          </a:xfrm>
        </p:grpSpPr>
        <p:graphicFrame>
          <p:nvGraphicFramePr>
            <p:cNvPr id="31759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1341177"/>
                </p:ext>
              </p:extLst>
            </p:nvPr>
          </p:nvGraphicFramePr>
          <p:xfrm>
            <a:off x="5245100" y="4533900"/>
            <a:ext cx="3359150" cy="584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7" name="Equation" r:id="rId7" imgW="1676160" imgH="291960" progId="Equation.DSMT4">
                    <p:embed/>
                  </p:oleObj>
                </mc:Choice>
                <mc:Fallback>
                  <p:oleObj name="Equation" r:id="rId7" imgW="1676160" imgH="29196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5100" y="4533900"/>
                          <a:ext cx="3359150" cy="584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Box 21"/>
            <p:cNvSpPr txBox="1"/>
            <p:nvPr/>
          </p:nvSpPr>
          <p:spPr bwMode="auto">
            <a:xfrm>
              <a:off x="3687763" y="4476750"/>
              <a:ext cx="1447800" cy="646112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Find </a:t>
              </a:r>
              <a:r>
                <a:rPr lang="el-GR" dirty="0">
                  <a:latin typeface="Comic Sans MS" pitchFamily="66" charset="0"/>
                </a:rPr>
                <a:t>σ</a:t>
              </a:r>
              <a:r>
                <a:rPr lang="en-US" baseline="-25000" dirty="0">
                  <a:latin typeface="Comic Sans MS" pitchFamily="66" charset="0"/>
                </a:rPr>
                <a:t>k</a:t>
              </a:r>
              <a:r>
                <a:rPr lang="en-US" dirty="0">
                  <a:latin typeface="Comic Sans MS" pitchFamily="66" charset="0"/>
                </a:rPr>
                <a:t>, the smallest sv.</a:t>
              </a:r>
            </a:p>
          </p:txBody>
        </p:sp>
      </p:grpSp>
      <p:grpSp>
        <p:nvGrpSpPr>
          <p:cNvPr id="31750" name="Group 16"/>
          <p:cNvGrpSpPr>
            <a:grpSpLocks/>
          </p:cNvGrpSpPr>
          <p:nvPr/>
        </p:nvGrpSpPr>
        <p:grpSpPr bwMode="auto">
          <a:xfrm>
            <a:off x="506413" y="3619500"/>
            <a:ext cx="5132387" cy="646113"/>
            <a:chOff x="506412" y="3619499"/>
            <a:chExt cx="5132388" cy="646114"/>
          </a:xfrm>
        </p:grpSpPr>
        <p:graphicFrame>
          <p:nvGraphicFramePr>
            <p:cNvPr id="31757" name="Object 14"/>
            <p:cNvGraphicFramePr>
              <a:graphicFrameLocks noChangeAspect="1"/>
            </p:cNvGraphicFramePr>
            <p:nvPr/>
          </p:nvGraphicFramePr>
          <p:xfrm>
            <a:off x="506412" y="3704125"/>
            <a:ext cx="2390775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8" name="Equation" r:id="rId9" imgW="1193800" imgH="254000" progId="Equation.DSMT4">
                    <p:embed/>
                  </p:oleObj>
                </mc:Choice>
                <mc:Fallback>
                  <p:oleObj name="Equation" r:id="rId9" imgW="1193800" imgH="2540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412" y="3704125"/>
                          <a:ext cx="2390775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Box 22"/>
            <p:cNvSpPr txBox="1"/>
            <p:nvPr/>
          </p:nvSpPr>
          <p:spPr bwMode="auto">
            <a:xfrm>
              <a:off x="3047999" y="3619499"/>
              <a:ext cx="2590801" cy="646114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Write matrix </a:t>
              </a:r>
              <a:r>
                <a:rPr lang="en-US" b="1" dirty="0">
                  <a:latin typeface="Comic Sans MS" pitchFamily="66" charset="0"/>
                </a:rPr>
                <a:t>V</a:t>
              </a:r>
              <a:r>
                <a:rPr lang="en-US" dirty="0">
                  <a:latin typeface="Comic Sans MS" pitchFamily="66" charset="0"/>
                </a:rPr>
                <a:t> in terms of its columns.</a:t>
              </a:r>
            </a:p>
          </p:txBody>
        </p:sp>
      </p:grpSp>
      <p:grpSp>
        <p:nvGrpSpPr>
          <p:cNvPr id="31751" name="Group 24"/>
          <p:cNvGrpSpPr>
            <a:grpSpLocks/>
          </p:cNvGrpSpPr>
          <p:nvPr/>
        </p:nvGrpSpPr>
        <p:grpSpPr bwMode="auto">
          <a:xfrm>
            <a:off x="2259013" y="5334000"/>
            <a:ext cx="4016375" cy="646113"/>
            <a:chOff x="2259012" y="5334000"/>
            <a:chExt cx="4016376" cy="646113"/>
          </a:xfrm>
        </p:grpSpPr>
        <p:graphicFrame>
          <p:nvGraphicFramePr>
            <p:cNvPr id="31755" name="Object 1"/>
            <p:cNvGraphicFramePr>
              <a:graphicFrameLocks noChangeAspect="1"/>
            </p:cNvGraphicFramePr>
            <p:nvPr/>
          </p:nvGraphicFramePr>
          <p:xfrm>
            <a:off x="2259012" y="5446893"/>
            <a:ext cx="865188" cy="457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9" name="Equation" r:id="rId11" imgW="431613" imgH="228501" progId="Equation.3">
                    <p:embed/>
                  </p:oleObj>
                </mc:Choice>
                <mc:Fallback>
                  <p:oleObj name="Equation" r:id="rId11" imgW="431613" imgH="228501" progId="Equation.3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9012" y="5446893"/>
                          <a:ext cx="865188" cy="4570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 bwMode="auto">
            <a:xfrm>
              <a:off x="3303587" y="5334000"/>
              <a:ext cx="2971801" cy="646113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Then vector </a:t>
              </a:r>
              <a:r>
                <a:rPr lang="en-US" b="1" dirty="0">
                  <a:latin typeface="Comic Sans MS" pitchFamily="66" charset="0"/>
                </a:rPr>
                <a:t>h</a:t>
              </a:r>
              <a:r>
                <a:rPr lang="en-US" dirty="0">
                  <a:latin typeface="Comic Sans MS" pitchFamily="66" charset="0"/>
                </a:rPr>
                <a:t> is given by the k</a:t>
              </a:r>
              <a:r>
                <a:rPr lang="en-US" baseline="30000" dirty="0">
                  <a:latin typeface="Comic Sans MS" pitchFamily="66" charset="0"/>
                </a:rPr>
                <a:t>th</a:t>
              </a:r>
              <a:r>
                <a:rPr lang="en-US" dirty="0">
                  <a:latin typeface="Comic Sans MS" pitchFamily="66" charset="0"/>
                </a:rPr>
                <a:t> column vector, </a:t>
              </a:r>
              <a:r>
                <a:rPr lang="en-US" b="1" dirty="0">
                  <a:latin typeface="Comic Sans MS" pitchFamily="66" charset="0"/>
                </a:rPr>
                <a:t>v</a:t>
              </a:r>
              <a:r>
                <a:rPr lang="en-US" baseline="-25000" dirty="0">
                  <a:latin typeface="Comic Sans MS" pitchFamily="66" charset="0"/>
                </a:rPr>
                <a:t>k</a:t>
              </a:r>
              <a:r>
                <a:rPr lang="en-US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57300" y="1898650"/>
            <a:ext cx="6896100" cy="3968750"/>
            <a:chOff x="1257300" y="1898650"/>
            <a:chExt cx="6896100" cy="3968750"/>
          </a:xfrm>
        </p:grpSpPr>
        <p:grpSp>
          <p:nvGrpSpPr>
            <p:cNvPr id="7" name="Group 6"/>
            <p:cNvGrpSpPr/>
            <p:nvPr/>
          </p:nvGrpSpPr>
          <p:grpSpPr>
            <a:xfrm>
              <a:off x="1257300" y="1898650"/>
              <a:ext cx="5959475" cy="1271588"/>
              <a:chOff x="1257300" y="1898650"/>
              <a:chExt cx="5959475" cy="1271588"/>
            </a:xfrm>
          </p:grpSpPr>
          <p:graphicFrame>
            <p:nvGraphicFramePr>
              <p:cNvPr id="32782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8265481"/>
                  </p:ext>
                </p:extLst>
              </p:nvPr>
            </p:nvGraphicFramePr>
            <p:xfrm>
              <a:off x="4648200" y="1898650"/>
              <a:ext cx="2568575" cy="12715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62" name="Equation" r:id="rId3" imgW="1282680" imgH="634680" progId="Equation.DSMT4">
                      <p:embed/>
                    </p:oleObj>
                  </mc:Choice>
                  <mc:Fallback>
                    <p:oleObj name="Equation" r:id="rId3" imgW="1282680" imgH="634680" progId="Equation.DSMT4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8200" y="1898650"/>
                            <a:ext cx="2568575" cy="12715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TextBox 16"/>
              <p:cNvSpPr txBox="1"/>
              <p:nvPr/>
            </p:nvSpPr>
            <p:spPr bwMode="auto">
              <a:xfrm>
                <a:off x="1257300" y="1934369"/>
                <a:ext cx="2971800" cy="1200150"/>
              </a:xfrm>
              <a:prstGeom prst="rect">
                <a:avLst/>
              </a:prstGeom>
              <a:solidFill>
                <a:srgbClr val="FFFF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Comic Sans MS" pitchFamily="66" charset="0"/>
                  </a:rPr>
                  <a:t>If </a:t>
                </a:r>
                <a:r>
                  <a:rPr lang="en-US" b="1" dirty="0">
                    <a:latin typeface="Comic Sans MS" pitchFamily="66" charset="0"/>
                  </a:rPr>
                  <a:t>v</a:t>
                </a:r>
                <a:r>
                  <a:rPr lang="en-US" baseline="-25000" dirty="0">
                    <a:latin typeface="Comic Sans MS" pitchFamily="66" charset="0"/>
                  </a:rPr>
                  <a:t>k</a:t>
                </a:r>
                <a:r>
                  <a:rPr lang="en-US" dirty="0">
                    <a:latin typeface="Comic Sans MS" pitchFamily="66" charset="0"/>
                  </a:rPr>
                  <a:t> is the column vector of </a:t>
                </a:r>
                <a:r>
                  <a:rPr lang="en-US" b="1" dirty="0">
                    <a:latin typeface="Comic Sans MS" pitchFamily="66" charset="0"/>
                  </a:rPr>
                  <a:t>V</a:t>
                </a:r>
                <a:r>
                  <a:rPr lang="en-US" dirty="0">
                    <a:latin typeface="Comic Sans MS" pitchFamily="66" charset="0"/>
                  </a:rPr>
                  <a:t> that corresponds to the smallest singular value, then </a:t>
                </a:r>
                <a:r>
                  <a:rPr lang="en-US" b="1" dirty="0">
                    <a:latin typeface="Comic Sans MS" pitchFamily="66" charset="0"/>
                  </a:rPr>
                  <a:t>H</a:t>
                </a:r>
                <a:r>
                  <a:rPr lang="en-US" dirty="0">
                    <a:latin typeface="Comic Sans MS" pitchFamily="66" charset="0"/>
                  </a:rPr>
                  <a:t> is given by</a:t>
                </a:r>
                <a:endParaRPr lang="en-US" b="1" dirty="0">
                  <a:latin typeface="Comic Sans MS" pitchFamily="66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257300" y="3438525"/>
              <a:ext cx="5727700" cy="646113"/>
              <a:chOff x="1257300" y="3438525"/>
              <a:chExt cx="5727700" cy="646113"/>
            </a:xfrm>
          </p:grpSpPr>
          <p:graphicFrame>
            <p:nvGraphicFramePr>
              <p:cNvPr id="32780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0668962"/>
                  </p:ext>
                </p:extLst>
              </p:nvPr>
            </p:nvGraphicFramePr>
            <p:xfrm>
              <a:off x="4648200" y="3507581"/>
              <a:ext cx="2336800" cy="508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63" name="Equation" r:id="rId5" imgW="1168200" imgH="253800" progId="Equation.DSMT4">
                      <p:embed/>
                    </p:oleObj>
                  </mc:Choice>
                  <mc:Fallback>
                    <p:oleObj name="Equation" r:id="rId5" imgW="1168200" imgH="253800" progId="Equation.DSMT4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8200" y="3507581"/>
                            <a:ext cx="2336800" cy="508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TextBox 18"/>
              <p:cNvSpPr txBox="1"/>
              <p:nvPr/>
            </p:nvSpPr>
            <p:spPr bwMode="auto">
              <a:xfrm>
                <a:off x="1257300" y="3438525"/>
                <a:ext cx="2971800" cy="646113"/>
              </a:xfrm>
              <a:prstGeom prst="rect">
                <a:avLst/>
              </a:prstGeom>
              <a:solidFill>
                <a:srgbClr val="FFFF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Comic Sans MS" pitchFamily="66" charset="0"/>
                  </a:rPr>
                  <a:t>Now (r</a:t>
                </a:r>
                <a:r>
                  <a:rPr lang="en-US" b="1" baseline="-25000" dirty="0">
                    <a:latin typeface="Comic Sans MS" pitchFamily="66" charset="0"/>
                  </a:rPr>
                  <a:t>I</a:t>
                </a:r>
                <a:r>
                  <a:rPr lang="en-US" dirty="0">
                    <a:latin typeface="Comic Sans MS" pitchFamily="66" charset="0"/>
                  </a:rPr>
                  <a:t>,c</a:t>
                </a:r>
                <a:r>
                  <a:rPr lang="en-US" b="1" baseline="-25000" dirty="0">
                    <a:latin typeface="Comic Sans MS" pitchFamily="66" charset="0"/>
                  </a:rPr>
                  <a:t>I</a:t>
                </a:r>
                <a:r>
                  <a:rPr lang="en-US" dirty="0">
                    <a:latin typeface="Comic Sans MS" pitchFamily="66" charset="0"/>
                  </a:rPr>
                  <a:t>) maps to (r</a:t>
                </a:r>
                <a:r>
                  <a:rPr lang="en-US" b="1" baseline="-25000" dirty="0">
                    <a:latin typeface="Comic Sans MS" pitchFamily="66" charset="0"/>
                  </a:rPr>
                  <a:t>J</a:t>
                </a:r>
                <a:r>
                  <a:rPr lang="en-US" dirty="0">
                    <a:latin typeface="Comic Sans MS" pitchFamily="66" charset="0"/>
                  </a:rPr>
                  <a:t>,c</a:t>
                </a:r>
                <a:r>
                  <a:rPr lang="en-US" b="1" baseline="-25000" dirty="0">
                    <a:latin typeface="Comic Sans MS" pitchFamily="66" charset="0"/>
                  </a:rPr>
                  <a:t>J</a:t>
                </a:r>
                <a:r>
                  <a:rPr lang="en-US" dirty="0">
                    <a:latin typeface="Comic Sans MS" pitchFamily="66" charset="0"/>
                  </a:rPr>
                  <a:t>) through H so that.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257300" y="4389438"/>
              <a:ext cx="6896100" cy="1477962"/>
              <a:chOff x="1257300" y="4389438"/>
              <a:chExt cx="6896100" cy="1477962"/>
            </a:xfrm>
          </p:grpSpPr>
          <p:graphicFrame>
            <p:nvGraphicFramePr>
              <p:cNvPr id="32778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6282158"/>
                  </p:ext>
                </p:extLst>
              </p:nvPr>
            </p:nvGraphicFramePr>
            <p:xfrm>
              <a:off x="4648200" y="4391819"/>
              <a:ext cx="3505200" cy="1473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64" name="Equation" r:id="rId7" imgW="1752480" imgH="736560" progId="Equation.DSMT4">
                      <p:embed/>
                    </p:oleObj>
                  </mc:Choice>
                  <mc:Fallback>
                    <p:oleObj name="Equation" r:id="rId7" imgW="1752480" imgH="736560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8200" y="4391819"/>
                            <a:ext cx="3505200" cy="1473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" name="TextBox 19"/>
              <p:cNvSpPr txBox="1"/>
              <p:nvPr/>
            </p:nvSpPr>
            <p:spPr bwMode="auto">
              <a:xfrm>
                <a:off x="1257300" y="4389438"/>
                <a:ext cx="2971800" cy="1477962"/>
              </a:xfrm>
              <a:prstGeom prst="rect">
                <a:avLst/>
              </a:prstGeom>
              <a:solidFill>
                <a:srgbClr val="FFFF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Comic Sans MS" pitchFamily="66" charset="0"/>
                  </a:rPr>
                  <a:t>But we want to scan the output image, </a:t>
                </a:r>
                <a:r>
                  <a:rPr lang="en-US" b="1" dirty="0">
                    <a:latin typeface="Comic Sans MS" pitchFamily="66" charset="0"/>
                  </a:rPr>
                  <a:t>J</a:t>
                </a:r>
                <a:r>
                  <a:rPr lang="en-US" dirty="0">
                    <a:latin typeface="Comic Sans MS" pitchFamily="66" charset="0"/>
                  </a:rPr>
                  <a:t>, </a:t>
                </a:r>
                <a:r>
                  <a:rPr lang="en-US" dirty="0" smtClean="0">
                    <a:latin typeface="Comic Sans MS" pitchFamily="66" charset="0"/>
                  </a:rPr>
                  <a:t>and </a:t>
                </a:r>
                <a:r>
                  <a:rPr lang="en-US" dirty="0">
                    <a:latin typeface="Comic Sans MS" pitchFamily="66" charset="0"/>
                  </a:rPr>
                  <a:t>at each location (r</a:t>
                </a:r>
                <a:r>
                  <a:rPr lang="en-US" b="1" baseline="-25000" dirty="0">
                    <a:latin typeface="Comic Sans MS" pitchFamily="66" charset="0"/>
                  </a:rPr>
                  <a:t>J</a:t>
                </a:r>
                <a:r>
                  <a:rPr lang="en-US" dirty="0">
                    <a:latin typeface="Comic Sans MS" pitchFamily="66" charset="0"/>
                  </a:rPr>
                  <a:t>,c</a:t>
                </a:r>
                <a:r>
                  <a:rPr lang="en-US" b="1" baseline="-25000" dirty="0">
                    <a:latin typeface="Comic Sans MS" pitchFamily="66" charset="0"/>
                  </a:rPr>
                  <a:t>J</a:t>
                </a:r>
                <a:r>
                  <a:rPr lang="en-US" dirty="0">
                    <a:latin typeface="Comic Sans MS" pitchFamily="66" charset="0"/>
                  </a:rPr>
                  <a:t>) take a value from </a:t>
                </a:r>
                <a:r>
                  <a:rPr lang="en-US" b="1" dirty="0">
                    <a:latin typeface="Comic Sans MS" pitchFamily="66" charset="0"/>
                  </a:rPr>
                  <a:t>I</a:t>
                </a:r>
                <a:r>
                  <a:rPr lang="en-US" dirty="0">
                    <a:latin typeface="Comic Sans MS" pitchFamily="66" charset="0"/>
                  </a:rPr>
                  <a:t> at location (r</a:t>
                </a:r>
                <a:r>
                  <a:rPr lang="en-US" b="1" baseline="-25000" dirty="0">
                    <a:latin typeface="Comic Sans MS" pitchFamily="66" charset="0"/>
                  </a:rPr>
                  <a:t>I</a:t>
                </a:r>
                <a:r>
                  <a:rPr lang="en-US" dirty="0">
                    <a:latin typeface="Comic Sans MS" pitchFamily="66" charset="0"/>
                  </a:rPr>
                  <a:t>,c</a:t>
                </a:r>
                <a:r>
                  <a:rPr lang="en-US" b="1" baseline="-25000" dirty="0">
                    <a:latin typeface="Comic Sans MS" pitchFamily="66" charset="0"/>
                  </a:rPr>
                  <a:t>I</a:t>
                </a:r>
                <a:r>
                  <a:rPr lang="en-US" dirty="0">
                    <a:latin typeface="Comic Sans MS" pitchFamily="66" charset="0"/>
                  </a:rPr>
                  <a:t>), so we do this:</a:t>
                </a:r>
                <a:endParaRPr lang="en-US" b="1" i="1" dirty="0">
                  <a:latin typeface="Comic Sans MS" pitchFamily="66" charset="0"/>
                </a:endParaRPr>
              </a:p>
            </p:txBody>
          </p:sp>
        </p:grpSp>
      </p:grpSp>
      <p:sp>
        <p:nvSpPr>
          <p:cNvPr id="32771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Derivation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dirty="0" smtClean="0"/>
              <a:t>Linear Warping of Images – Remapping</a:t>
            </a:r>
          </a:p>
        </p:txBody>
      </p:sp>
      <p:grpSp>
        <p:nvGrpSpPr>
          <p:cNvPr id="33795" name="Group 6"/>
          <p:cNvGrpSpPr>
            <a:grpSpLocks/>
          </p:cNvGrpSpPr>
          <p:nvPr/>
        </p:nvGrpSpPr>
        <p:grpSpPr bwMode="auto">
          <a:xfrm>
            <a:off x="1111250" y="3223248"/>
            <a:ext cx="6551498" cy="1577232"/>
            <a:chOff x="552450" y="3361917"/>
            <a:chExt cx="6551498" cy="1577232"/>
          </a:xfrm>
        </p:grpSpPr>
        <p:sp>
          <p:nvSpPr>
            <p:cNvPr id="20" name="TextBox 19"/>
            <p:cNvSpPr txBox="1"/>
            <p:nvPr/>
          </p:nvSpPr>
          <p:spPr>
            <a:xfrm>
              <a:off x="552450" y="3826683"/>
              <a:ext cx="2571750" cy="647700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…and that must be normalized as follows:</a:t>
              </a:r>
              <a:endParaRPr lang="en-US" b="1" i="1" dirty="0">
                <a:latin typeface="Comic Sans MS" pitchFamily="66" charset="0"/>
              </a:endParaRPr>
            </a:p>
          </p:txBody>
        </p:sp>
        <p:graphicFrame>
          <p:nvGraphicFramePr>
            <p:cNvPr id="33806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4515050"/>
                </p:ext>
              </p:extLst>
            </p:nvPr>
          </p:nvGraphicFramePr>
          <p:xfrm>
            <a:off x="3263900" y="3361917"/>
            <a:ext cx="3840048" cy="1577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5" name="Equation" r:id="rId3" imgW="2133360" imgH="876240" progId="Equation.DSMT4">
                    <p:embed/>
                  </p:oleObj>
                </mc:Choice>
                <mc:Fallback>
                  <p:oleObj name="Equation" r:id="rId3" imgW="2133360" imgH="87624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3900" y="3361917"/>
                          <a:ext cx="3840048" cy="1577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796" name="Group 2"/>
          <p:cNvGrpSpPr>
            <a:grpSpLocks/>
          </p:cNvGrpSpPr>
          <p:nvPr/>
        </p:nvGrpSpPr>
        <p:grpSpPr bwMode="auto">
          <a:xfrm>
            <a:off x="1111250" y="1722312"/>
            <a:ext cx="4924628" cy="1531224"/>
            <a:chOff x="533400" y="1680696"/>
            <a:chExt cx="4924628" cy="1531224"/>
          </a:xfrm>
        </p:grpSpPr>
        <p:sp>
          <p:nvSpPr>
            <p:cNvPr id="13" name="TextBox 12"/>
            <p:cNvSpPr txBox="1"/>
            <p:nvPr/>
          </p:nvSpPr>
          <p:spPr>
            <a:xfrm>
              <a:off x="533400" y="1984346"/>
              <a:ext cx="2590800" cy="923925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The inverse mapping of (r</a:t>
              </a:r>
              <a:r>
                <a:rPr lang="en-US" b="1" baseline="-25000" dirty="0">
                  <a:latin typeface="Comic Sans MS" pitchFamily="66" charset="0"/>
                </a:rPr>
                <a:t>J</a:t>
              </a:r>
              <a:r>
                <a:rPr lang="en-US" dirty="0">
                  <a:latin typeface="Comic Sans MS" pitchFamily="66" charset="0"/>
                </a:rPr>
                <a:t>,c</a:t>
              </a:r>
              <a:r>
                <a:rPr lang="en-US" b="1" baseline="-25000" dirty="0">
                  <a:latin typeface="Comic Sans MS" pitchFamily="66" charset="0"/>
                </a:rPr>
                <a:t>J</a:t>
              </a:r>
              <a:r>
                <a:rPr lang="en-US" dirty="0">
                  <a:latin typeface="Comic Sans MS" pitchFamily="66" charset="0"/>
                </a:rPr>
                <a:t>,1) through  </a:t>
              </a:r>
              <a:r>
                <a:rPr lang="en-US" b="1" dirty="0">
                  <a:latin typeface="Comic Sans MS" pitchFamily="66" charset="0"/>
                </a:rPr>
                <a:t>H</a:t>
              </a:r>
              <a:r>
                <a:rPr lang="en-US" baseline="30000" dirty="0">
                  <a:latin typeface="Comic Sans MS" pitchFamily="66" charset="0"/>
                </a:rPr>
                <a:t>-1</a:t>
              </a:r>
              <a:r>
                <a:rPr lang="en-US" dirty="0">
                  <a:latin typeface="Comic Sans MS" pitchFamily="66" charset="0"/>
                </a:rPr>
                <a:t> is (kr</a:t>
              </a:r>
              <a:r>
                <a:rPr lang="en-US" b="1" baseline="-25000" dirty="0">
                  <a:latin typeface="Comic Sans MS" pitchFamily="66" charset="0"/>
                </a:rPr>
                <a:t>I</a:t>
              </a:r>
              <a:r>
                <a:rPr lang="en-US" dirty="0">
                  <a:latin typeface="Comic Sans MS" pitchFamily="66" charset="0"/>
                </a:rPr>
                <a:t>,kc</a:t>
              </a:r>
              <a:r>
                <a:rPr lang="en-US" b="1" baseline="-25000" dirty="0">
                  <a:latin typeface="Comic Sans MS" pitchFamily="66" charset="0"/>
                </a:rPr>
                <a:t>J</a:t>
              </a:r>
              <a:r>
                <a:rPr lang="en-US" dirty="0">
                  <a:latin typeface="Comic Sans MS" pitchFamily="66" charset="0"/>
                </a:rPr>
                <a:t>,k)…</a:t>
              </a:r>
              <a:endParaRPr lang="en-US" b="1" i="1" dirty="0">
                <a:latin typeface="Comic Sans MS" pitchFamily="66" charset="0"/>
              </a:endParaRPr>
            </a:p>
          </p:txBody>
        </p:sp>
        <p:graphicFrame>
          <p:nvGraphicFramePr>
            <p:cNvPr id="33804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1592461"/>
                </p:ext>
              </p:extLst>
            </p:nvPr>
          </p:nvGraphicFramePr>
          <p:xfrm>
            <a:off x="3263900" y="1680696"/>
            <a:ext cx="2194128" cy="1531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6" name="Equation" r:id="rId5" imgW="1218960" imgH="850680" progId="Equation.DSMT4">
                    <p:embed/>
                  </p:oleObj>
                </mc:Choice>
                <mc:Fallback>
                  <p:oleObj name="Equation" r:id="rId5" imgW="1218960" imgH="85068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3900" y="1680696"/>
                          <a:ext cx="2194128" cy="1531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797" name="Group 7"/>
          <p:cNvGrpSpPr>
            <a:grpSpLocks/>
          </p:cNvGrpSpPr>
          <p:nvPr/>
        </p:nvGrpSpPr>
        <p:grpSpPr bwMode="auto">
          <a:xfrm>
            <a:off x="1111250" y="4770192"/>
            <a:ext cx="6173878" cy="1325808"/>
            <a:chOff x="552450" y="4678065"/>
            <a:chExt cx="6173878" cy="1325808"/>
          </a:xfrm>
        </p:grpSpPr>
        <p:graphicFrame>
          <p:nvGraphicFramePr>
            <p:cNvPr id="33801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9866377"/>
                </p:ext>
              </p:extLst>
            </p:nvPr>
          </p:nvGraphicFramePr>
          <p:xfrm>
            <a:off x="3526504" y="4678065"/>
            <a:ext cx="3199824" cy="13258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7" name="Equation" r:id="rId7" imgW="1777680" imgH="736560" progId="Equation.DSMT4">
                    <p:embed/>
                  </p:oleObj>
                </mc:Choice>
                <mc:Fallback>
                  <p:oleObj name="Equation" r:id="rId7" imgW="1777680" imgH="73656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6504" y="4678065"/>
                          <a:ext cx="3199824" cy="13258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552450" y="4879007"/>
              <a:ext cx="2590800" cy="923925"/>
            </a:xfrm>
            <a:prstGeom prst="rect">
              <a:avLst/>
            </a:prstGeom>
            <a:solidFill>
              <a:srgbClr val="FFFFC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atin typeface="Comic Sans MS" pitchFamily="66" charset="0"/>
                </a:rPr>
                <a:t>Thus for each pixel location (r</a:t>
              </a:r>
              <a:r>
                <a:rPr lang="en-US" b="1" baseline="-25000" dirty="0">
                  <a:latin typeface="Comic Sans MS" pitchFamily="66" charset="0"/>
                </a:rPr>
                <a:t>J</a:t>
              </a:r>
              <a:r>
                <a:rPr lang="en-US" dirty="0">
                  <a:latin typeface="Comic Sans MS" pitchFamily="66" charset="0"/>
                </a:rPr>
                <a:t>,c</a:t>
              </a:r>
              <a:r>
                <a:rPr lang="en-US" b="1" baseline="-25000" dirty="0">
                  <a:latin typeface="Comic Sans MS" pitchFamily="66" charset="0"/>
                </a:rPr>
                <a:t>J</a:t>
              </a:r>
              <a:r>
                <a:rPr lang="en-US" dirty="0">
                  <a:latin typeface="Comic Sans MS" pitchFamily="66" charset="0"/>
                </a:rPr>
                <a:t>) in the warped image,</a:t>
              </a:r>
              <a:endParaRPr lang="en-US" b="1" i="1" dirty="0">
                <a:latin typeface="Comic Sans MS" pitchFamily="66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534400" cy="42786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Select at least </a:t>
            </a:r>
            <a:r>
              <a:rPr lang="en-US" sz="20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four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pixel locations from </a:t>
            </a:r>
            <a:r>
              <a:rPr lang="en-US" sz="2000" b="1" dirty="0" smtClean="0">
                <a:cs typeface="Arial" pitchFamily="34" charset="0"/>
              </a:rPr>
              <a:t>I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, the image to be warped.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Create target locations by altering the values of the selected locs.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Construct from the location pairs, matrix </a:t>
            </a:r>
            <a:r>
              <a:rPr lang="en-US" sz="2000" b="1" dirty="0" smtClean="0">
                <a:cs typeface="Arial" pitchFamily="34" charset="0"/>
              </a:rPr>
              <a:t>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as described on slide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34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Compute the singular value decomposition of </a:t>
            </a:r>
            <a:r>
              <a:rPr lang="en-US" sz="2000" b="1" dirty="0" smtClean="0">
                <a:cs typeface="Arial" pitchFamily="34" charset="0"/>
              </a:rPr>
              <a:t>A</a:t>
            </a:r>
            <a:r>
              <a:rPr lang="en-US" sz="2000" dirty="0" smtClean="0">
                <a:cs typeface="Arial" pitchFamily="34" charset="0"/>
              </a:rPr>
              <a:t> = </a:t>
            </a:r>
            <a:r>
              <a:rPr lang="en-US" sz="2000" b="1" dirty="0" smtClean="0">
                <a:cs typeface="Arial" pitchFamily="34" charset="0"/>
              </a:rPr>
              <a:t>USV</a:t>
            </a:r>
            <a:r>
              <a:rPr lang="en-US" sz="2000" baseline="30000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Select the vector </a:t>
            </a:r>
            <a:r>
              <a:rPr lang="en-US" sz="2000" b="1" dirty="0" smtClean="0">
                <a:cs typeface="Arial" pitchFamily="34" charset="0"/>
              </a:rPr>
              <a:t>v</a:t>
            </a:r>
            <a:r>
              <a:rPr lang="en-US" sz="2000" baseline="-25000" dirty="0" smtClean="0">
                <a:cs typeface="Arial" pitchFamily="34" charset="0"/>
              </a:rPr>
              <a:t>k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that corresponds to the smallest singular value.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Construct </a:t>
            </a:r>
            <a:r>
              <a:rPr lang="en-US" sz="2000" b="1" dirty="0" smtClean="0">
                <a:cs typeface="Arial" pitchFamily="34" charset="0"/>
              </a:rPr>
              <a:t>H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from </a:t>
            </a:r>
            <a:r>
              <a:rPr lang="en-US" sz="2000" b="1" dirty="0" smtClean="0">
                <a:cs typeface="Arial" pitchFamily="34" charset="0"/>
              </a:rPr>
              <a:t>v</a:t>
            </a:r>
            <a:r>
              <a:rPr lang="en-US" sz="2000" baseline="-25000" dirty="0" smtClean="0">
                <a:cs typeface="Arial" pitchFamily="34" charset="0"/>
              </a:rPr>
              <a:t>k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Compute </a:t>
            </a:r>
            <a:r>
              <a:rPr lang="en-US" sz="2000" b="1" dirty="0" smtClean="0">
                <a:cs typeface="Arial" pitchFamily="34" charset="0"/>
              </a:rPr>
              <a:t>H</a:t>
            </a:r>
            <a:r>
              <a:rPr lang="en-US" sz="2000" baseline="30000" dirty="0" smtClean="0">
                <a:cs typeface="Arial" pitchFamily="34" charset="0"/>
              </a:rPr>
              <a:t>-1</a:t>
            </a:r>
            <a:r>
              <a:rPr lang="en-US" sz="2000" dirty="0" smtClean="0">
                <a:solidFill>
                  <a:srgbClr val="0033CC"/>
                </a:solidFill>
                <a:cs typeface="Arial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Create an output image </a:t>
            </a:r>
            <a:r>
              <a:rPr lang="en-US" sz="2000" b="1" dirty="0" smtClean="0">
                <a:cs typeface="Arial" pitchFamily="34" charset="0"/>
              </a:rPr>
              <a:t>J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. 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For each </a:t>
            </a:r>
            <a:r>
              <a:rPr lang="en-US" sz="2000" dirty="0" smtClean="0">
                <a:cs typeface="Arial" pitchFamily="34" charset="0"/>
              </a:rPr>
              <a:t>(</a:t>
            </a:r>
            <a:r>
              <a:rPr lang="en-US" sz="2000" i="1" dirty="0" err="1" smtClean="0">
                <a:cs typeface="Arial" pitchFamily="34" charset="0"/>
              </a:rPr>
              <a:t>c</a:t>
            </a:r>
            <a:r>
              <a:rPr lang="en-US" sz="2000" b="1" baseline="-25000" dirty="0" err="1" smtClean="0">
                <a:cs typeface="Arial" pitchFamily="34" charset="0"/>
              </a:rPr>
              <a:t>J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,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i="1" dirty="0" err="1" smtClean="0">
                <a:cs typeface="Arial" pitchFamily="34" charset="0"/>
              </a:rPr>
              <a:t>r</a:t>
            </a:r>
            <a:r>
              <a:rPr lang="en-US" sz="2000" b="1" baseline="-25000" dirty="0" err="1" smtClean="0">
                <a:cs typeface="Arial" pitchFamily="34" charset="0"/>
              </a:rPr>
              <a:t>J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) 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in </a:t>
            </a:r>
            <a:r>
              <a:rPr lang="en-US" sz="2000" b="1" dirty="0" smtClean="0">
                <a:cs typeface="Arial" pitchFamily="34" charset="0"/>
              </a:rPr>
              <a:t>J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, select </a:t>
            </a:r>
            <a:r>
              <a:rPr lang="en-US" sz="2000" dirty="0" smtClean="0">
                <a:cs typeface="Arial" pitchFamily="34" charset="0"/>
              </a:rPr>
              <a:t>(</a:t>
            </a:r>
            <a:r>
              <a:rPr lang="en-US" sz="2000" i="1" dirty="0" err="1" smtClean="0">
                <a:cs typeface="Arial" pitchFamily="34" charset="0"/>
              </a:rPr>
              <a:t>c</a:t>
            </a:r>
            <a:r>
              <a:rPr lang="en-US" sz="2000" b="1" baseline="-25000" dirty="0" err="1" smtClean="0">
                <a:cs typeface="Arial" pitchFamily="34" charset="0"/>
              </a:rPr>
              <a:t>I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,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i="1" dirty="0" err="1" smtClean="0">
                <a:cs typeface="Arial" pitchFamily="34" charset="0"/>
              </a:rPr>
              <a:t>r</a:t>
            </a:r>
            <a:r>
              <a:rPr lang="en-US" sz="2000" b="1" baseline="-25000" dirty="0" err="1" smtClean="0">
                <a:cs typeface="Arial" pitchFamily="34" charset="0"/>
              </a:rPr>
              <a:t>I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) 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from </a:t>
            </a:r>
            <a:r>
              <a:rPr lang="en-US" sz="2000" b="1" dirty="0" smtClean="0">
                <a:cs typeface="Arial" pitchFamily="34" charset="0"/>
              </a:rPr>
              <a:t>I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using the eqns. on slide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38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Since </a:t>
            </a:r>
            <a:r>
              <a:rPr lang="en-US" sz="2000" dirty="0" smtClean="0">
                <a:cs typeface="Arial" pitchFamily="34" charset="0"/>
              </a:rPr>
              <a:t>(</a:t>
            </a:r>
            <a:r>
              <a:rPr lang="en-US" sz="2000" i="1" dirty="0" err="1" smtClean="0">
                <a:cs typeface="Arial" pitchFamily="34" charset="0"/>
              </a:rPr>
              <a:t>c</a:t>
            </a:r>
            <a:r>
              <a:rPr lang="en-US" sz="2000" b="1" baseline="-25000" dirty="0" err="1" smtClean="0">
                <a:cs typeface="Arial" pitchFamily="34" charset="0"/>
              </a:rPr>
              <a:t>I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,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i="1" dirty="0" err="1" smtClean="0">
                <a:cs typeface="Arial" pitchFamily="34" charset="0"/>
              </a:rPr>
              <a:t>r</a:t>
            </a:r>
            <a:r>
              <a:rPr lang="en-US" sz="2000" b="1" baseline="-25000" dirty="0" err="1" smtClean="0">
                <a:cs typeface="Arial" pitchFamily="34" charset="0"/>
              </a:rPr>
              <a:t>I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) 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is fractional, interpolate on the neighborhood of </a:t>
            </a:r>
            <a:r>
              <a:rPr lang="en-US" sz="2000" dirty="0" smtClean="0">
                <a:cs typeface="Arial" pitchFamily="34" charset="0"/>
              </a:rPr>
              <a:t>(</a:t>
            </a:r>
            <a:r>
              <a:rPr lang="en-US" sz="2000" i="1" dirty="0" err="1" smtClean="0">
                <a:cs typeface="Arial" pitchFamily="34" charset="0"/>
              </a:rPr>
              <a:t>c</a:t>
            </a:r>
            <a:r>
              <a:rPr lang="en-US" sz="2000" b="1" baseline="-25000" dirty="0" err="1" smtClean="0">
                <a:cs typeface="Arial" pitchFamily="34" charset="0"/>
              </a:rPr>
              <a:t>I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,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i="1" dirty="0" err="1" smtClean="0">
                <a:cs typeface="Arial" pitchFamily="34" charset="0"/>
              </a:rPr>
              <a:t>r</a:t>
            </a:r>
            <a:r>
              <a:rPr lang="en-US" sz="2000" b="1" baseline="-25000" dirty="0" err="1" smtClean="0">
                <a:cs typeface="Arial" pitchFamily="34" charset="0"/>
              </a:rPr>
              <a:t>I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) 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in </a:t>
            </a:r>
            <a:r>
              <a:rPr lang="en-US" sz="2000" b="1" dirty="0" smtClean="0">
                <a:cs typeface="Arial" pitchFamily="34" charset="0"/>
              </a:rPr>
              <a:t>I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to compute </a:t>
            </a:r>
            <a:r>
              <a:rPr lang="en-US" sz="2000" b="1" dirty="0" smtClean="0">
                <a:cs typeface="Arial" pitchFamily="34" charset="0"/>
              </a:rPr>
              <a:t>J</a:t>
            </a:r>
            <a:r>
              <a:rPr lang="en-US" sz="2000" dirty="0" smtClean="0">
                <a:cs typeface="Arial" pitchFamily="34" charset="0"/>
              </a:rPr>
              <a:t>(</a:t>
            </a:r>
            <a:r>
              <a:rPr lang="en-US" sz="2000" i="1" dirty="0" err="1" smtClean="0">
                <a:cs typeface="Arial" pitchFamily="34" charset="0"/>
              </a:rPr>
              <a:t>r</a:t>
            </a:r>
            <a:r>
              <a:rPr lang="en-US" sz="2000" b="1" baseline="-25000" dirty="0" err="1" smtClean="0">
                <a:cs typeface="Arial" pitchFamily="34" charset="0"/>
              </a:rPr>
              <a:t>J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,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i="1" dirty="0" err="1" smtClean="0">
                <a:cs typeface="Arial" pitchFamily="34" charset="0"/>
              </a:rPr>
              <a:t>c</a:t>
            </a:r>
            <a:r>
              <a:rPr lang="en-US" sz="2000" b="1" baseline="-25000" dirty="0" err="1" smtClean="0">
                <a:cs typeface="Arial" pitchFamily="34" charset="0"/>
              </a:rPr>
              <a:t>J</a:t>
            </a:r>
            <a:r>
              <a:rPr lang="en-US" sz="2000" i="1" dirty="0" smtClean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)</a:t>
            </a:r>
            <a:r>
              <a:rPr lang="en-US" sz="20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400050" indent="-400050">
              <a:buFont typeface="+mj-lt"/>
              <a:buAutoNum type="arabicPeriod"/>
              <a:defRPr/>
            </a:pPr>
            <a:endParaRPr lang="en-US" sz="2000" baseline="-25000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381000" y="10287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 – Steps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3733800"/>
            <a:ext cx="3886200" cy="738664"/>
          </a:xfrm>
          <a:prstGeom prst="rect">
            <a:avLst/>
          </a:prstGeom>
          <a:solidFill>
            <a:srgbClr val="FFFFCC"/>
          </a:solidFill>
          <a:effectLst>
            <a:outerShdw blurRad="63500" dist="101600" dir="81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The homographic transformation uses pixel coordinates in (column, row) order whereas the images are indexed (row, column).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53200" y="1006938"/>
            <a:ext cx="2209800" cy="738664"/>
          </a:xfrm>
          <a:prstGeom prst="rect">
            <a:avLst/>
          </a:prstGeom>
          <a:solidFill>
            <a:srgbClr val="FFFFCC"/>
          </a:solidFill>
          <a:effectLst>
            <a:outerShdw blurRad="63500" dist="101600" dir="81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4 points is the minimum.  Usually, more points lead to better results.</a:t>
            </a:r>
            <a:endParaRPr lang="en-US" sz="14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</a:t>
            </a:r>
          </a:p>
        </p:txBody>
      </p:sp>
      <p:pic>
        <p:nvPicPr>
          <p:cNvPr id="921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1752600"/>
            <a:ext cx="508952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7"/>
          <p:cNvSpPr txBox="1">
            <a:spLocks noChangeArrowheads="1"/>
          </p:cNvSpPr>
          <p:nvPr/>
        </p:nvSpPr>
        <p:spPr bwMode="auto">
          <a:xfrm>
            <a:off x="2344738" y="5715000"/>
            <a:ext cx="4454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</a:rPr>
              <a:t>Original image with perspective distortion.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5552282" y="3383756"/>
            <a:ext cx="3733800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+mn-lt"/>
              </a:rPr>
              <a:t>Photo: JBUK_Planet, </a:t>
            </a:r>
            <a:r>
              <a:rPr lang="en-US" sz="1000" dirty="0">
                <a:latin typeface="+mn-lt"/>
                <a:hlinkClick r:id="rId4"/>
              </a:rPr>
              <a:t>http://www.flickr.com/people/jbuk_planet/</a:t>
            </a:r>
            <a:r>
              <a:rPr lang="en-US" sz="1000" dirty="0">
                <a:latin typeface="+mn-lt"/>
              </a:rPr>
              <a:t>, Highclere Castle, Highclere Park, Newbury RG20 9RN, England, </a:t>
            </a:r>
            <a:r>
              <a:rPr lang="en-US" sz="1000" dirty="0">
                <a:latin typeface="+mn-lt"/>
                <a:hlinkClick r:id="rId5"/>
              </a:rPr>
              <a:t>http://www.highclerecastle.co.uk/</a:t>
            </a:r>
            <a:r>
              <a:rPr lang="en-US" sz="1000" dirty="0">
                <a:latin typeface="+mn-lt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Times New Roman"/>
              </a:rPr>
              <a:t>August 26, 2007, Kodak DX6440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r>
              <a:rPr lang="en-US" altLang="en-US" sz="3200" dirty="0" smtClean="0"/>
              <a:t>Image Pixel Locations and Planar Coordinates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578635"/>
            <a:ext cx="838200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solidFill>
                  <a:srgbClr val="000000"/>
                </a:solidFill>
              </a:rPr>
              <a:t>M</a:t>
            </a:r>
            <a:r>
              <a:rPr lang="en-US" cap="small" dirty="0">
                <a:solidFill>
                  <a:srgbClr val="000000"/>
                </a:solidFill>
              </a:rPr>
              <a:t>atlab </a:t>
            </a:r>
            <a:r>
              <a:rPr lang="en-US" dirty="0">
                <a:solidFill>
                  <a:srgbClr val="000000"/>
                </a:solidFill>
              </a:rPr>
              <a:t>function, </a:t>
            </a:r>
            <a:r>
              <a:rPr lang="en-US" dirty="0" err="1">
                <a:solidFill>
                  <a:srgbClr val="000000"/>
                </a:solidFill>
                <a:latin typeface="Bitstream Vera Sans Mono" panose="020B0609030804020204" pitchFamily="49" charset="0"/>
              </a:rPr>
              <a:t>ginput</a:t>
            </a:r>
            <a:r>
              <a:rPr lang="en-US" dirty="0">
                <a:solidFill>
                  <a:srgbClr val="000000"/>
                </a:solidFill>
                <a:latin typeface="Bitstream Vera Sans Mono" panose="020B060903080402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can be used to obtain coordinates in a figure window that contains either a graph or an image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. However 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its behavior is different in each case.</a:t>
            </a:r>
          </a:p>
          <a:p>
            <a:pPr>
              <a:spcAft>
                <a:spcPts val="900"/>
              </a:spcAft>
            </a:pP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When 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it is used to select a point in a figure window that contains a </a:t>
            </a:r>
            <a:r>
              <a:rPr lang="en-US" b="1" dirty="0" smtClean="0">
                <a:solidFill>
                  <a:srgbClr val="000000"/>
                </a:solidFill>
                <a:cs typeface="Arial" panose="020B0604020202020204" pitchFamily="34" charset="0"/>
              </a:rPr>
              <a:t>plot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Bitstream Vera Sans Mono" panose="020B0609030804020204" pitchFamily="49" charset="0"/>
              </a:rPr>
              <a:t>ginput</a:t>
            </a:r>
            <a:r>
              <a:rPr lang="en-US" dirty="0">
                <a:solidFill>
                  <a:srgbClr val="000000"/>
                </a:solidFill>
                <a:latin typeface="Bitstream Vera Sans Mono" panose="020B060903080402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returns </a:t>
            </a:r>
            <a:r>
              <a:rPr lang="en-US" dirty="0" smtClean="0">
                <a:cs typeface="Arial" panose="020B0604020202020204" pitchFamily="34" charset="0"/>
              </a:rPr>
              <a:t>real number </a:t>
            </a:r>
            <a:r>
              <a:rPr lang="en-US" dirty="0">
                <a:cs typeface="Arial" panose="020B0604020202020204" pitchFamily="34" charset="0"/>
              </a:rPr>
              <a:t>locations in the form 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where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and </a:t>
            </a:r>
            <a:r>
              <a:rPr lang="en-US" i="1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are the usual right-hand-rule rectangular coordinates indexed from the lower left with origin 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) = (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0,0)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</a:p>
          <a:p>
            <a:pPr lvl="0">
              <a:spcAft>
                <a:spcPts val="900"/>
              </a:spcAft>
            </a:pP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When it is used to select a point in a figure window that contains 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an </a:t>
            </a:r>
            <a:r>
              <a:rPr lang="en-US" b="1" dirty="0" smtClean="0">
                <a:solidFill>
                  <a:srgbClr val="000000"/>
                </a:solidFill>
                <a:cs typeface="Arial" panose="020B0604020202020204" pitchFamily="34" charset="0"/>
              </a:rPr>
              <a:t>image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Bitstream Vera Sans Mono" panose="020B0609030804020204" pitchFamily="49" charset="0"/>
              </a:rPr>
              <a:t>ginput</a:t>
            </a:r>
            <a:r>
              <a:rPr lang="en-US" dirty="0">
                <a:solidFill>
                  <a:srgbClr val="000000"/>
                </a:solidFill>
                <a:latin typeface="Bitstream Vera Sans Mono" panose="020B060903080402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returns real number locations in the form 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where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and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are the 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column and row sub-pixel coordinates of the selected pixel indexed 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from the </a:t>
            </a:r>
            <a:r>
              <a:rPr lang="en-US" b="1" dirty="0" smtClean="0">
                <a:solidFill>
                  <a:srgbClr val="000000"/>
                </a:solidFill>
                <a:cs typeface="Arial" panose="020B0604020202020204" pitchFamily="34" charset="0"/>
              </a:rPr>
              <a:t>upper </a:t>
            </a:r>
            <a:r>
              <a:rPr lang="en-US" b="1" dirty="0">
                <a:solidFill>
                  <a:srgbClr val="000000"/>
                </a:solidFill>
                <a:cs typeface="Arial" panose="020B0604020202020204" pitchFamily="34" charset="0"/>
              </a:rPr>
              <a:t>left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with origin 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i="1" dirty="0" err="1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(1,1)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– the usual left-handed image coordinate system.</a:t>
            </a:r>
          </a:p>
          <a:p>
            <a:pPr lvl="0">
              <a:spcAft>
                <a:spcPts val="900"/>
              </a:spcAft>
            </a:pP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When collecting points for a homography, computing it, and remapping an image, if you substitute 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i="1" dirty="0" err="1">
                <a:solidFill>
                  <a:srgbClr val="000000"/>
                </a:solidFill>
                <a:latin typeface="Times New Roman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for 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</a:rPr>
              <a:t>y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consistently, the transformations will be correct. If the transform is wildly wrong you may have gotten them switched.</a:t>
            </a:r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39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1" descr="Rotation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6"/>
          <a:stretch>
            <a:fillRect/>
          </a:stretch>
        </p:blipFill>
        <p:spPr bwMode="auto">
          <a:xfrm>
            <a:off x="2628900" y="1295400"/>
            <a:ext cx="60579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graphicFrame>
        <p:nvGraphicFramePr>
          <p:cNvPr id="35844" name="Object 5"/>
          <p:cNvGraphicFramePr>
            <a:graphicFrameLocks noChangeAspect="1"/>
          </p:cNvGraphicFramePr>
          <p:nvPr/>
        </p:nvGraphicFramePr>
        <p:xfrm>
          <a:off x="908050" y="2532063"/>
          <a:ext cx="26733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8" name="Equation" r:id="rId4" imgW="1333500" imgH="254000" progId="Equation.DSMT4">
                  <p:embed/>
                </p:oleObj>
              </mc:Choice>
              <mc:Fallback>
                <p:oleObj name="Equation" r:id="rId4" imgW="1333500" imgH="254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8954"/>
                      <a:stretch>
                        <a:fillRect/>
                      </a:stretch>
                    </p:blipFill>
                    <p:spPr bwMode="auto">
                      <a:xfrm>
                        <a:off x="908050" y="2532063"/>
                        <a:ext cx="267335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6"/>
          <p:cNvGraphicFramePr>
            <a:graphicFrameLocks noChangeAspect="1"/>
          </p:cNvGraphicFramePr>
          <p:nvPr/>
        </p:nvGraphicFramePr>
        <p:xfrm>
          <a:off x="908050" y="5062538"/>
          <a:ext cx="193357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9" name="Equation" r:id="rId6" imgW="964781" imgH="304668" progId="Equation.3">
                  <p:embed/>
                </p:oleObj>
              </mc:Choice>
              <mc:Fallback>
                <p:oleObj name="Equation" r:id="rId6" imgW="964781" imgH="30466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8954"/>
                      <a:stretch>
                        <a:fillRect/>
                      </a:stretch>
                    </p:blipFill>
                    <p:spPr bwMode="auto">
                      <a:xfrm>
                        <a:off x="908050" y="5062538"/>
                        <a:ext cx="1933575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7"/>
          <p:cNvGraphicFramePr>
            <a:graphicFrameLocks noChangeAspect="1"/>
          </p:cNvGraphicFramePr>
          <p:nvPr/>
        </p:nvGraphicFramePr>
        <p:xfrm>
          <a:off x="908050" y="3400425"/>
          <a:ext cx="20097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0" name="Equation" r:id="rId8" imgW="1002865" imgH="507780" progId="Equation.3">
                  <p:embed/>
                </p:oleObj>
              </mc:Choice>
              <mc:Fallback>
                <p:oleObj name="Equation" r:id="rId8" imgW="1002865" imgH="5077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8954"/>
                      <a:stretch>
                        <a:fillRect/>
                      </a:stretch>
                    </p:blipFill>
                    <p:spPr bwMode="auto">
                      <a:xfrm>
                        <a:off x="908050" y="3400425"/>
                        <a:ext cx="2009775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7" name="Text Box 8"/>
          <p:cNvSpPr txBox="1">
            <a:spLocks noChangeArrowheads="1"/>
          </p:cNvSpPr>
          <p:nvPr/>
        </p:nvSpPr>
        <p:spPr bwMode="auto">
          <a:xfrm>
            <a:off x="533400" y="2090738"/>
            <a:ext cx="1339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image size:</a:t>
            </a:r>
          </a:p>
        </p:txBody>
      </p:sp>
      <p:sp>
        <p:nvSpPr>
          <p:cNvPr id="35848" name="Text Box 9"/>
          <p:cNvSpPr txBox="1">
            <a:spLocks noChangeArrowheads="1"/>
          </p:cNvSpPr>
          <p:nvPr/>
        </p:nvSpPr>
        <p:spPr bwMode="auto">
          <a:xfrm>
            <a:off x="533400" y="3357563"/>
            <a:ext cx="1543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aspect angle:</a:t>
            </a:r>
          </a:p>
        </p:txBody>
      </p:sp>
      <p:sp>
        <p:nvSpPr>
          <p:cNvPr id="35849" name="Text Box 10"/>
          <p:cNvSpPr txBox="1">
            <a:spLocks noChangeArrowheads="1"/>
          </p:cNvSpPr>
          <p:nvPr/>
        </p:nvSpPr>
        <p:spPr bwMode="auto">
          <a:xfrm>
            <a:off x="533400" y="4681538"/>
            <a:ext cx="205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length of diagonal: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" descr="Rotation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"/>
          <a:stretch>
            <a:fillRect/>
          </a:stretch>
        </p:blipFill>
        <p:spPr bwMode="auto">
          <a:xfrm>
            <a:off x="2627313" y="930275"/>
            <a:ext cx="6059487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graphicFrame>
        <p:nvGraphicFramePr>
          <p:cNvPr id="36868" name="Object 9"/>
          <p:cNvGraphicFramePr>
            <a:graphicFrameLocks noChangeAspect="1"/>
          </p:cNvGraphicFramePr>
          <p:nvPr/>
        </p:nvGraphicFramePr>
        <p:xfrm>
          <a:off x="4789488" y="5759450"/>
          <a:ext cx="313531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5" name="Equation" r:id="rId4" imgW="2095500" imgH="241300" progId="Equation.3">
                  <p:embed/>
                </p:oleObj>
              </mc:Choice>
              <mc:Fallback>
                <p:oleObj name="Equation" r:id="rId4" imgW="2095500" imgH="241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8954"/>
                      <a:stretch>
                        <a:fillRect/>
                      </a:stretch>
                    </p:blipFill>
                    <p:spPr bwMode="auto">
                      <a:xfrm>
                        <a:off x="4789488" y="5759450"/>
                        <a:ext cx="3135312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11"/>
          <p:cNvGraphicFramePr>
            <a:graphicFrameLocks noChangeAspect="1"/>
          </p:cNvGraphicFramePr>
          <p:nvPr/>
        </p:nvGraphicFramePr>
        <p:xfrm>
          <a:off x="4989513" y="3714750"/>
          <a:ext cx="649287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6" name="Equation" r:id="rId6" imgW="431613" imgH="431613" progId="Equation.3">
                  <p:embed/>
                </p:oleObj>
              </mc:Choice>
              <mc:Fallback>
                <p:oleObj name="Equation" r:id="rId6" imgW="431613" imgH="43161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13" y="3714750"/>
                        <a:ext cx="649287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Line 12"/>
          <p:cNvSpPr>
            <a:spLocks noChangeShapeType="1"/>
          </p:cNvSpPr>
          <p:nvPr/>
        </p:nvSpPr>
        <p:spPr bwMode="auto">
          <a:xfrm flipV="1">
            <a:off x="5600700" y="3600450"/>
            <a:ext cx="2286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687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159451"/>
              </p:ext>
            </p:extLst>
          </p:nvPr>
        </p:nvGraphicFramePr>
        <p:xfrm>
          <a:off x="608013" y="3095625"/>
          <a:ext cx="2097087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7" name="Equation" r:id="rId8" imgW="1396800" imgH="469800" progId="Equation.DSMT4">
                  <p:embed/>
                </p:oleObj>
              </mc:Choice>
              <mc:Fallback>
                <p:oleObj name="Equation" r:id="rId8" imgW="1396800" imgH="469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3095625"/>
                        <a:ext cx="2097087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2" name="Text Box 14"/>
          <p:cNvSpPr txBox="1">
            <a:spLocks noChangeArrowheads="1"/>
          </p:cNvSpPr>
          <p:nvPr/>
        </p:nvSpPr>
        <p:spPr bwMode="auto">
          <a:xfrm>
            <a:off x="457200" y="2147888"/>
            <a:ext cx="2068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angle of rotation: </a:t>
            </a:r>
            <a:r>
              <a:rPr lang="en-US" altLang="en-US">
                <a:sym typeface="Symbol" pitchFamily="18" charset="2"/>
              </a:rPr>
              <a:t></a:t>
            </a:r>
          </a:p>
        </p:txBody>
      </p:sp>
      <p:sp>
        <p:nvSpPr>
          <p:cNvPr id="36873" name="Text Box 15"/>
          <p:cNvSpPr txBox="1">
            <a:spLocks noChangeArrowheads="1"/>
          </p:cNvSpPr>
          <p:nvPr/>
        </p:nvSpPr>
        <p:spPr bwMode="auto">
          <a:xfrm>
            <a:off x="457200" y="2681288"/>
            <a:ext cx="1695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rotation matrix:</a:t>
            </a:r>
            <a:endParaRPr lang="en-US" altLang="en-US">
              <a:sym typeface="Symbol" pitchFamily="18" charset="2"/>
            </a:endParaRPr>
          </a:p>
        </p:txBody>
      </p:sp>
      <p:graphicFrame>
        <p:nvGraphicFramePr>
          <p:cNvPr id="3687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091423"/>
              </p:ext>
            </p:extLst>
          </p:nvPr>
        </p:nvGraphicFramePr>
        <p:xfrm>
          <a:off x="588963" y="4619625"/>
          <a:ext cx="2935287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8" name="Equation" r:id="rId10" imgW="1955520" imgH="469800" progId="Equation.DSMT4">
                  <p:embed/>
                </p:oleObj>
              </mc:Choice>
              <mc:Fallback>
                <p:oleObj name="Equation" r:id="rId10" imgW="1955520" imgH="469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4619625"/>
                        <a:ext cx="2935287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5" name="Text Box 17"/>
          <p:cNvSpPr txBox="1">
            <a:spLocks noChangeArrowheads="1"/>
          </p:cNvSpPr>
          <p:nvPr/>
        </p:nvSpPr>
        <p:spPr bwMode="auto">
          <a:xfrm>
            <a:off x="457200" y="3886200"/>
            <a:ext cx="320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transforms input image cdts.</a:t>
            </a:r>
            <a:r>
              <a:rPr lang="en-US" altLang="en-US" baseline="30000"/>
              <a:t>1</a:t>
            </a:r>
            <a:r>
              <a:rPr lang="en-US" altLang="en-US"/>
              <a:t> to output image cdts.</a:t>
            </a:r>
            <a:endParaRPr lang="en-US" altLang="en-US">
              <a:sym typeface="Symbol" pitchFamily="18" charset="2"/>
            </a:endParaRPr>
          </a:p>
        </p:txBody>
      </p:sp>
      <p:sp>
        <p:nvSpPr>
          <p:cNvPr id="36876" name="Text Box 18"/>
          <p:cNvSpPr txBox="1">
            <a:spLocks noChangeArrowheads="1"/>
          </p:cNvSpPr>
          <p:nvPr/>
        </p:nvSpPr>
        <p:spPr bwMode="auto">
          <a:xfrm>
            <a:off x="381000" y="5810250"/>
            <a:ext cx="4419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600" baseline="30000">
                <a:latin typeface="Times New Roman" pitchFamily="18" charset="0"/>
              </a:rPr>
              <a:t>1</a:t>
            </a:r>
            <a:r>
              <a:rPr lang="en-US" altLang="en-US" sz="1600">
                <a:latin typeface="Times New Roman" pitchFamily="18" charset="0"/>
              </a:rPr>
              <a:t> </a:t>
            </a:r>
            <a:r>
              <a:rPr lang="en-US" altLang="en-US" sz="1600"/>
              <a:t>cdts. measured w.r.t. the center of the image</a:t>
            </a:r>
            <a:r>
              <a:rPr lang="en-US" altLang="en-US" sz="1600">
                <a:latin typeface="Times New Roman" pitchFamily="18" charset="0"/>
              </a:rPr>
              <a:t>:</a:t>
            </a:r>
            <a:endParaRPr lang="en-US" altLang="en-US" sz="160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6877" name="Line 20"/>
          <p:cNvSpPr>
            <a:spLocks noChangeShapeType="1"/>
          </p:cNvSpPr>
          <p:nvPr/>
        </p:nvSpPr>
        <p:spPr bwMode="auto">
          <a:xfrm>
            <a:off x="457200" y="5791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5" descr="Rotation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"/>
          <a:stretch>
            <a:fillRect/>
          </a:stretch>
        </p:blipFill>
        <p:spPr bwMode="auto">
          <a:xfrm>
            <a:off x="2627313" y="930275"/>
            <a:ext cx="6059487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sp>
        <p:nvSpPr>
          <p:cNvPr id="37892" name="Text Box 9"/>
          <p:cNvSpPr txBox="1">
            <a:spLocks noChangeArrowheads="1"/>
          </p:cNvSpPr>
          <p:nvPr/>
        </p:nvSpPr>
        <p:spPr bwMode="auto">
          <a:xfrm>
            <a:off x="441325" y="1720850"/>
            <a:ext cx="27590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Compute the dimensions of the output image: number of rows.</a:t>
            </a:r>
          </a:p>
        </p:txBody>
      </p:sp>
      <p:sp>
        <p:nvSpPr>
          <p:cNvPr id="37893" name="Text Box 12"/>
          <p:cNvSpPr txBox="1">
            <a:spLocks noChangeArrowheads="1"/>
          </p:cNvSpPr>
          <p:nvPr/>
        </p:nvSpPr>
        <p:spPr bwMode="auto">
          <a:xfrm>
            <a:off x="441325" y="5454650"/>
            <a:ext cx="1412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</a:rPr>
              <a:t>if 0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°</a:t>
            </a:r>
            <a:r>
              <a:rPr lang="en-US" altLang="en-US" sz="1600">
                <a:latin typeface="Times New Roman" pitchFamily="18" charset="0"/>
              </a:rPr>
              <a:t> &lt; </a:t>
            </a:r>
            <a:r>
              <a:rPr lang="en-US" altLang="en-US" sz="1600">
                <a:latin typeface="Times New Roman" pitchFamily="18" charset="0"/>
                <a:sym typeface="Symbol" pitchFamily="18" charset="2"/>
              </a:rPr>
              <a:t>  90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°.</a:t>
            </a:r>
          </a:p>
        </p:txBody>
      </p:sp>
      <p:graphicFrame>
        <p:nvGraphicFramePr>
          <p:cNvPr id="3789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024987"/>
              </p:ext>
            </p:extLst>
          </p:nvPr>
        </p:nvGraphicFramePr>
        <p:xfrm>
          <a:off x="522287" y="4919663"/>
          <a:ext cx="2609820" cy="43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4" name="Equation" r:id="rId4" imgW="1739880" imgH="291960" progId="Equation.DSMT4">
                  <p:embed/>
                </p:oleObj>
              </mc:Choice>
              <mc:Fallback>
                <p:oleObj name="Equation" r:id="rId4" imgW="1739880" imgH="2919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t="-18015"/>
                      <a:stretch>
                        <a:fillRect/>
                      </a:stretch>
                    </p:blipFill>
                    <p:spPr bwMode="auto">
                      <a:xfrm>
                        <a:off x="522287" y="4919663"/>
                        <a:ext cx="2609820" cy="4379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Rotation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"/>
          <a:stretch>
            <a:fillRect/>
          </a:stretch>
        </p:blipFill>
        <p:spPr bwMode="auto">
          <a:xfrm>
            <a:off x="2627313" y="930275"/>
            <a:ext cx="6059487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sp>
        <p:nvSpPr>
          <p:cNvPr id="38919" name="Text Box 6"/>
          <p:cNvSpPr txBox="1">
            <a:spLocks noChangeArrowheads="1"/>
          </p:cNvSpPr>
          <p:nvPr/>
        </p:nvSpPr>
        <p:spPr bwMode="auto">
          <a:xfrm>
            <a:off x="438150" y="1720850"/>
            <a:ext cx="27590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Compute the dimensions of the output image: number of columns.</a:t>
            </a: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438150" y="5454650"/>
            <a:ext cx="1412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</a:rPr>
              <a:t>if 0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°</a:t>
            </a:r>
            <a:r>
              <a:rPr lang="en-US" altLang="en-US" sz="1600">
                <a:latin typeface="Times New Roman" pitchFamily="18" charset="0"/>
              </a:rPr>
              <a:t> &lt; </a:t>
            </a:r>
            <a:r>
              <a:rPr lang="en-US" altLang="en-US" sz="1600">
                <a:latin typeface="Times New Roman" pitchFamily="18" charset="0"/>
                <a:sym typeface="Symbol" pitchFamily="18" charset="2"/>
              </a:rPr>
              <a:t>  90</a:t>
            </a:r>
            <a:r>
              <a:rPr lang="en-US" altLang="en-US" sz="16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°.</a:t>
            </a:r>
          </a:p>
        </p:txBody>
      </p:sp>
      <p:graphicFrame>
        <p:nvGraphicFramePr>
          <p:cNvPr id="1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90284"/>
              </p:ext>
            </p:extLst>
          </p:nvPr>
        </p:nvGraphicFramePr>
        <p:xfrm>
          <a:off x="512202" y="4916021"/>
          <a:ext cx="2628720" cy="43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8" name="Equation" r:id="rId4" imgW="1752480" imgH="291960" progId="Equation.DSMT4">
                  <p:embed/>
                </p:oleObj>
              </mc:Choice>
              <mc:Fallback>
                <p:oleObj name="Equation" r:id="rId4" imgW="17524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t="-18015"/>
                      <a:stretch>
                        <a:fillRect/>
                      </a:stretch>
                    </p:blipFill>
                    <p:spPr bwMode="auto">
                      <a:xfrm>
                        <a:off x="512202" y="4916021"/>
                        <a:ext cx="2628720" cy="4379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441325" y="1676400"/>
            <a:ext cx="8169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/>
              <a:t>The output dimension calculation depends on the value of </a:t>
            </a:r>
            <a:r>
              <a:rPr lang="en-US" altLang="en-US" sz="2000">
                <a:sym typeface="Symbol" pitchFamily="18" charset="2"/>
              </a:rPr>
              <a:t> as follows:</a:t>
            </a:r>
          </a:p>
        </p:txBody>
      </p:sp>
      <p:grpSp>
        <p:nvGrpSpPr>
          <p:cNvPr id="39940" name="Group 4"/>
          <p:cNvGrpSpPr>
            <a:grpSpLocks/>
          </p:cNvGrpSpPr>
          <p:nvPr/>
        </p:nvGrpSpPr>
        <p:grpSpPr bwMode="auto">
          <a:xfrm>
            <a:off x="533400" y="2365375"/>
            <a:ext cx="3206750" cy="1430338"/>
            <a:chOff x="533400" y="2363788"/>
            <a:chExt cx="3206750" cy="1430337"/>
          </a:xfrm>
        </p:grpSpPr>
        <p:sp>
          <p:nvSpPr>
            <p:cNvPr id="39957" name="Text Box 6"/>
            <p:cNvSpPr txBox="1">
              <a:spLocks noChangeArrowheads="1"/>
            </p:cNvSpPr>
            <p:nvPr/>
          </p:nvSpPr>
          <p:spPr bwMode="auto">
            <a:xfrm>
              <a:off x="533400" y="2363788"/>
              <a:ext cx="15859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itchFamily="18" charset="0"/>
                </a:rPr>
                <a:t>If 0</a:t>
              </a:r>
              <a:r>
                <a:rPr lang="en-US" altLang="en-US">
                  <a:latin typeface="Times New Roman" pitchFamily="18" charset="0"/>
                  <a:cs typeface="Times New Roman" pitchFamily="18" charset="0"/>
                </a:rPr>
                <a:t>°</a:t>
              </a:r>
              <a:r>
                <a:rPr lang="en-US" altLang="en-US">
                  <a:latin typeface="Times New Roman" pitchFamily="18" charset="0"/>
                </a:rPr>
                <a:t>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</a:t>
              </a:r>
              <a:r>
                <a:rPr lang="en-US" altLang="en-US">
                  <a:latin typeface="Times New Roman" pitchFamily="18" charset="0"/>
                </a:rPr>
                <a:t>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 &lt; 90</a:t>
              </a:r>
              <a:r>
                <a:rPr lang="en-US" altLang="en-US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°:</a:t>
              </a:r>
            </a:p>
          </p:txBody>
        </p:sp>
        <p:graphicFrame>
          <p:nvGraphicFramePr>
            <p:cNvPr id="3995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4711196"/>
                </p:ext>
              </p:extLst>
            </p:nvPr>
          </p:nvGraphicFramePr>
          <p:xfrm>
            <a:off x="1103313" y="2735263"/>
            <a:ext cx="2636837" cy="525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76" name="Equation" r:id="rId3" imgW="1739880" imgH="291960" progId="Equation.DSMT4">
                    <p:embed/>
                  </p:oleObj>
                </mc:Choice>
                <mc:Fallback>
                  <p:oleObj name="Equation" r:id="rId3" imgW="1739880" imgH="29196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 t="-18015"/>
                        <a:stretch>
                          <a:fillRect/>
                        </a:stretch>
                      </p:blipFill>
                      <p:spPr bwMode="auto">
                        <a:xfrm>
                          <a:off x="1103313" y="2735263"/>
                          <a:ext cx="2636837" cy="525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1390374"/>
                </p:ext>
              </p:extLst>
            </p:nvPr>
          </p:nvGraphicFramePr>
          <p:xfrm>
            <a:off x="1103313" y="3268662"/>
            <a:ext cx="2617787" cy="525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77" name="Equation" r:id="rId5" imgW="1726920" imgH="291960" progId="Equation.DSMT4">
                    <p:embed/>
                  </p:oleObj>
                </mc:Choice>
                <mc:Fallback>
                  <p:oleObj name="Equation" r:id="rId5" imgW="1726920" imgH="29196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 t="-18015"/>
                        <a:stretch>
                          <a:fillRect/>
                        </a:stretch>
                      </p:blipFill>
                      <p:spPr bwMode="auto">
                        <a:xfrm>
                          <a:off x="1103313" y="3268662"/>
                          <a:ext cx="2617787" cy="525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941" name="Group 5"/>
          <p:cNvGrpSpPr>
            <a:grpSpLocks/>
          </p:cNvGrpSpPr>
          <p:nvPr/>
        </p:nvGrpSpPr>
        <p:grpSpPr bwMode="auto">
          <a:xfrm>
            <a:off x="533400" y="3989388"/>
            <a:ext cx="3206750" cy="1430337"/>
            <a:chOff x="533400" y="3987800"/>
            <a:chExt cx="3206750" cy="1430338"/>
          </a:xfrm>
        </p:grpSpPr>
        <p:sp>
          <p:nvSpPr>
            <p:cNvPr id="39954" name="Text Box 9"/>
            <p:cNvSpPr txBox="1">
              <a:spLocks noChangeArrowheads="1"/>
            </p:cNvSpPr>
            <p:nvPr/>
          </p:nvSpPr>
          <p:spPr bwMode="auto">
            <a:xfrm>
              <a:off x="533400" y="3987800"/>
              <a:ext cx="17954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itchFamily="18" charset="0"/>
                </a:rPr>
                <a:t>If  </a:t>
              </a:r>
              <a:r>
                <a:rPr lang="en-US" altLang="en-US" b="1">
                  <a:latin typeface="Times New Roman" pitchFamily="18" charset="0"/>
                  <a:cs typeface="Times New Roman" pitchFamily="18" charset="0"/>
                </a:rPr>
                <a:t>–</a:t>
              </a:r>
              <a:r>
                <a:rPr lang="en-US" altLang="en-US" b="1" baseline="-2500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90</a:t>
              </a:r>
              <a:r>
                <a:rPr lang="en-US" altLang="en-US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°</a:t>
              </a:r>
              <a:r>
                <a:rPr lang="en-US" altLang="en-US">
                  <a:latin typeface="Times New Roman" pitchFamily="18" charset="0"/>
                </a:rPr>
                <a:t> </a:t>
              </a:r>
              <a:r>
                <a:rPr lang="en-US" altLang="en-US">
                  <a:sym typeface="Symbol" pitchFamily="18" charset="2"/>
                </a:rPr>
                <a:t></a:t>
              </a:r>
              <a:r>
                <a:rPr lang="en-US" altLang="en-US">
                  <a:latin typeface="Times New Roman" pitchFamily="18" charset="0"/>
                </a:rPr>
                <a:t>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 &lt; 0</a:t>
              </a:r>
              <a:r>
                <a:rPr lang="en-US" altLang="en-US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°:</a:t>
              </a:r>
            </a:p>
          </p:txBody>
        </p:sp>
        <p:graphicFrame>
          <p:nvGraphicFramePr>
            <p:cNvPr id="3995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2920525"/>
                </p:ext>
              </p:extLst>
            </p:nvPr>
          </p:nvGraphicFramePr>
          <p:xfrm>
            <a:off x="1093788" y="4359275"/>
            <a:ext cx="2636837" cy="525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78" name="Equation" r:id="rId7" imgW="1739880" imgH="291960" progId="Equation.DSMT4">
                    <p:embed/>
                  </p:oleObj>
                </mc:Choice>
                <mc:Fallback>
                  <p:oleObj name="Equation" r:id="rId7" imgW="1739880" imgH="29196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 t="-18015"/>
                        <a:stretch>
                          <a:fillRect/>
                        </a:stretch>
                      </p:blipFill>
                      <p:spPr bwMode="auto">
                        <a:xfrm>
                          <a:off x="1093788" y="4359275"/>
                          <a:ext cx="2636837" cy="525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6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5583235"/>
                </p:ext>
              </p:extLst>
            </p:nvPr>
          </p:nvGraphicFramePr>
          <p:xfrm>
            <a:off x="1103313" y="4892676"/>
            <a:ext cx="2636837" cy="525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79" name="Equation" r:id="rId9" imgW="1739880" imgH="291960" progId="Equation.DSMT4">
                    <p:embed/>
                  </p:oleObj>
                </mc:Choice>
                <mc:Fallback>
                  <p:oleObj name="Equation" r:id="rId9" imgW="1739880" imgH="29196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 t="-18015"/>
                        <a:stretch>
                          <a:fillRect/>
                        </a:stretch>
                      </p:blipFill>
                      <p:spPr bwMode="auto">
                        <a:xfrm>
                          <a:off x="1103313" y="4892676"/>
                          <a:ext cx="2636837" cy="525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942" name="Group 6"/>
          <p:cNvGrpSpPr>
            <a:grpSpLocks/>
          </p:cNvGrpSpPr>
          <p:nvPr/>
        </p:nvGrpSpPr>
        <p:grpSpPr bwMode="auto">
          <a:xfrm>
            <a:off x="4692650" y="2365375"/>
            <a:ext cx="3635375" cy="1430338"/>
            <a:chOff x="4692650" y="2365375"/>
            <a:chExt cx="3635374" cy="1430338"/>
          </a:xfrm>
        </p:grpSpPr>
        <p:sp>
          <p:nvSpPr>
            <p:cNvPr id="39951" name="Text Box 12"/>
            <p:cNvSpPr txBox="1">
              <a:spLocks noChangeArrowheads="1"/>
            </p:cNvSpPr>
            <p:nvPr/>
          </p:nvSpPr>
          <p:spPr bwMode="auto">
            <a:xfrm>
              <a:off x="4692650" y="2365375"/>
              <a:ext cx="18145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itchFamily="18" charset="0"/>
                </a:rPr>
                <a:t>If 90</a:t>
              </a:r>
              <a:r>
                <a:rPr lang="en-US" altLang="en-US">
                  <a:latin typeface="Times New Roman" pitchFamily="18" charset="0"/>
                  <a:cs typeface="Times New Roman" pitchFamily="18" charset="0"/>
                </a:rPr>
                <a:t>°</a:t>
              </a:r>
              <a:r>
                <a:rPr lang="en-US" altLang="en-US">
                  <a:latin typeface="Times New Roman" pitchFamily="18" charset="0"/>
                </a:rPr>
                <a:t>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</a:t>
              </a:r>
              <a:r>
                <a:rPr lang="en-US" altLang="en-US">
                  <a:latin typeface="Times New Roman" pitchFamily="18" charset="0"/>
                </a:rPr>
                <a:t>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 &lt; 180</a:t>
              </a:r>
              <a:r>
                <a:rPr lang="en-US" altLang="en-US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°:</a:t>
              </a:r>
            </a:p>
          </p:txBody>
        </p:sp>
        <p:graphicFrame>
          <p:nvGraphicFramePr>
            <p:cNvPr id="39952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5452140"/>
                </p:ext>
              </p:extLst>
            </p:nvPr>
          </p:nvGraphicFramePr>
          <p:xfrm>
            <a:off x="5359400" y="2736850"/>
            <a:ext cx="2968624" cy="525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80" name="Equation" r:id="rId11" imgW="1955520" imgH="291960" progId="Equation.DSMT4">
                    <p:embed/>
                  </p:oleObj>
                </mc:Choice>
                <mc:Fallback>
                  <p:oleObj name="Equation" r:id="rId11" imgW="1955520" imgH="29196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 t="-18015"/>
                        <a:stretch>
                          <a:fillRect/>
                        </a:stretch>
                      </p:blipFill>
                      <p:spPr bwMode="auto">
                        <a:xfrm>
                          <a:off x="5359400" y="2736850"/>
                          <a:ext cx="2968624" cy="525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3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1667244"/>
                </p:ext>
              </p:extLst>
            </p:nvPr>
          </p:nvGraphicFramePr>
          <p:xfrm>
            <a:off x="5370513" y="3270250"/>
            <a:ext cx="2905124" cy="525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81" name="Equation" r:id="rId13" imgW="1917360" imgH="291960" progId="Equation.DSMT4">
                    <p:embed/>
                  </p:oleObj>
                </mc:Choice>
                <mc:Fallback>
                  <p:oleObj name="Equation" r:id="rId13" imgW="1917360" imgH="29196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 t="-18015"/>
                        <a:stretch>
                          <a:fillRect/>
                        </a:stretch>
                      </p:blipFill>
                      <p:spPr bwMode="auto">
                        <a:xfrm>
                          <a:off x="5370513" y="3270250"/>
                          <a:ext cx="2905124" cy="525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943" name="Group 7"/>
          <p:cNvGrpSpPr>
            <a:grpSpLocks/>
          </p:cNvGrpSpPr>
          <p:nvPr/>
        </p:nvGrpSpPr>
        <p:grpSpPr bwMode="auto">
          <a:xfrm>
            <a:off x="4692650" y="3990181"/>
            <a:ext cx="3640138" cy="1428750"/>
            <a:chOff x="4692650" y="3989388"/>
            <a:chExt cx="3640138" cy="1430377"/>
          </a:xfrm>
        </p:grpSpPr>
        <p:sp>
          <p:nvSpPr>
            <p:cNvPr id="39948" name="Text Box 15"/>
            <p:cNvSpPr txBox="1">
              <a:spLocks noChangeArrowheads="1"/>
            </p:cNvSpPr>
            <p:nvPr/>
          </p:nvSpPr>
          <p:spPr bwMode="auto">
            <a:xfrm>
              <a:off x="4692650" y="3989388"/>
              <a:ext cx="217646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itchFamily="18" charset="0"/>
                </a:rPr>
                <a:t>If  </a:t>
              </a:r>
              <a:r>
                <a:rPr lang="en-US" altLang="en-US" b="1">
                  <a:latin typeface="Times New Roman" pitchFamily="18" charset="0"/>
                  <a:cs typeface="Times New Roman" pitchFamily="18" charset="0"/>
                </a:rPr>
                <a:t>–</a:t>
              </a:r>
              <a:r>
                <a:rPr lang="en-US" altLang="en-US" b="1" baseline="-2500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180</a:t>
              </a:r>
              <a:r>
                <a:rPr lang="en-US" altLang="en-US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°</a:t>
              </a:r>
              <a:r>
                <a:rPr lang="en-US" altLang="en-US">
                  <a:latin typeface="Times New Roman" pitchFamily="18" charset="0"/>
                </a:rPr>
                <a:t> </a:t>
              </a:r>
              <a:r>
                <a:rPr lang="en-US" altLang="en-US">
                  <a:sym typeface="Symbol" pitchFamily="18" charset="2"/>
                </a:rPr>
                <a:t></a:t>
              </a:r>
              <a:r>
                <a:rPr lang="en-US" altLang="en-US">
                  <a:latin typeface="Times New Roman" pitchFamily="18" charset="0"/>
                </a:rPr>
                <a:t>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 &lt; </a:t>
              </a:r>
              <a:r>
                <a:rPr lang="en-US" altLang="en-US" b="1">
                  <a:latin typeface="Times New Roman" pitchFamily="18" charset="0"/>
                  <a:cs typeface="Times New Roman" pitchFamily="18" charset="0"/>
                </a:rPr>
                <a:t>–</a:t>
              </a:r>
              <a:r>
                <a:rPr lang="en-US" altLang="en-US" b="1" baseline="-2500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90</a:t>
              </a:r>
              <a:r>
                <a:rPr lang="en-US" altLang="en-US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°:</a:t>
              </a:r>
            </a:p>
          </p:txBody>
        </p:sp>
        <p:graphicFrame>
          <p:nvGraphicFramePr>
            <p:cNvPr id="39949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0103725"/>
                </p:ext>
              </p:extLst>
            </p:nvPr>
          </p:nvGraphicFramePr>
          <p:xfrm>
            <a:off x="5370513" y="4361286"/>
            <a:ext cx="2962275" cy="524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82" name="Equation" r:id="rId15" imgW="1955520" imgH="291960" progId="Equation.DSMT4">
                    <p:embed/>
                  </p:oleObj>
                </mc:Choice>
                <mc:Fallback>
                  <p:oleObj name="Equation" r:id="rId15" imgW="1955520" imgH="29196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 t="-18015"/>
                        <a:stretch>
                          <a:fillRect/>
                        </a:stretch>
                      </p:blipFill>
                      <p:spPr bwMode="auto">
                        <a:xfrm>
                          <a:off x="5370513" y="4361286"/>
                          <a:ext cx="2962275" cy="524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0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7114950"/>
                </p:ext>
              </p:extLst>
            </p:nvPr>
          </p:nvGraphicFramePr>
          <p:xfrm>
            <a:off x="5360988" y="4892115"/>
            <a:ext cx="2903537" cy="52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83" name="Equation" r:id="rId17" imgW="1917360" imgH="291960" progId="Equation.DSMT4">
                    <p:embed/>
                  </p:oleObj>
                </mc:Choice>
                <mc:Fallback>
                  <p:oleObj name="Equation" r:id="rId17" imgW="1917360" imgH="29196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 t="-18015"/>
                        <a:stretch>
                          <a:fillRect/>
                        </a:stretch>
                      </p:blipFill>
                      <p:spPr bwMode="auto">
                        <a:xfrm>
                          <a:off x="5360988" y="4892115"/>
                          <a:ext cx="2903537" cy="527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44" name="Line 18"/>
          <p:cNvSpPr>
            <a:spLocks noChangeShapeType="1"/>
          </p:cNvSpPr>
          <p:nvPr/>
        </p:nvSpPr>
        <p:spPr bwMode="auto">
          <a:xfrm>
            <a:off x="4216400" y="2286000"/>
            <a:ext cx="0" cy="3198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8" descr="Rotation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"/>
          <a:stretch>
            <a:fillRect/>
          </a:stretch>
        </p:blipFill>
        <p:spPr bwMode="auto">
          <a:xfrm>
            <a:off x="2625725" y="931863"/>
            <a:ext cx="6059488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6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706169"/>
              </p:ext>
            </p:extLst>
          </p:nvPr>
        </p:nvGraphicFramePr>
        <p:xfrm>
          <a:off x="490538" y="4381500"/>
          <a:ext cx="2452687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9" name="Equation" r:id="rId4" imgW="1638000" imgH="609480" progId="Equation.DSMT4">
                  <p:embed/>
                </p:oleObj>
              </mc:Choice>
              <mc:Fallback>
                <p:oleObj name="Equation" r:id="rId4" imgW="1638000" imgH="609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t="-18954"/>
                      <a:stretch>
                        <a:fillRect/>
                      </a:stretch>
                    </p:blipFill>
                    <p:spPr bwMode="auto">
                      <a:xfrm>
                        <a:off x="490538" y="4381500"/>
                        <a:ext cx="2452687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7"/>
          <p:cNvGraphicFramePr>
            <a:graphicFrameLocks noChangeAspect="1"/>
          </p:cNvGraphicFramePr>
          <p:nvPr/>
        </p:nvGraphicFramePr>
        <p:xfrm>
          <a:off x="4922838" y="3714750"/>
          <a:ext cx="706437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0" name="Equation" r:id="rId6" imgW="469696" imgH="431613" progId="Equation.3">
                  <p:embed/>
                </p:oleObj>
              </mc:Choice>
              <mc:Fallback>
                <p:oleObj name="Equation" r:id="rId6" imgW="469696" imgH="43161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838" y="3714750"/>
                        <a:ext cx="706437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Line 8"/>
          <p:cNvSpPr>
            <a:spLocks noChangeShapeType="1"/>
          </p:cNvSpPr>
          <p:nvPr/>
        </p:nvSpPr>
        <p:spPr bwMode="auto">
          <a:xfrm flipV="1">
            <a:off x="5600700" y="3600450"/>
            <a:ext cx="2286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7" name="Text Box 11"/>
          <p:cNvSpPr txBox="1">
            <a:spLocks noChangeArrowheads="1"/>
          </p:cNvSpPr>
          <p:nvPr/>
        </p:nvSpPr>
        <p:spPr bwMode="auto">
          <a:xfrm>
            <a:off x="381000" y="1905000"/>
            <a:ext cx="26066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dirty="0"/>
              <a:t>Allocate an output image with dimensions </a:t>
            </a:r>
            <a:r>
              <a:rPr lang="en-US" altLang="en-US" dirty="0">
                <a:latin typeface="Times New Roman" pitchFamily="18" charset="0"/>
              </a:rPr>
              <a:t>(</a:t>
            </a:r>
            <a:r>
              <a:rPr lang="en-US" altLang="en-US" dirty="0" err="1">
                <a:latin typeface="Times New Roman" pitchFamily="18" charset="0"/>
              </a:rPr>
              <a:t>R</a:t>
            </a:r>
            <a:r>
              <a:rPr lang="en-US" altLang="en-US" baseline="-25000" dirty="0" err="1">
                <a:latin typeface="Times New Roman" pitchFamily="18" charset="0"/>
              </a:rPr>
              <a:t>out</a:t>
            </a:r>
            <a:r>
              <a:rPr lang="en-US" altLang="en-US" dirty="0" err="1">
                <a:latin typeface="Times New Roman" pitchFamily="18" charset="0"/>
              </a:rPr>
              <a:t>,C</a:t>
            </a:r>
            <a:r>
              <a:rPr lang="en-US" altLang="en-US" baseline="-25000" dirty="0" err="1">
                <a:latin typeface="Times New Roman" pitchFamily="18" charset="0"/>
              </a:rPr>
              <a:t>out</a:t>
            </a:r>
            <a:r>
              <a:rPr lang="en-US" altLang="en-US" dirty="0">
                <a:latin typeface="Times New Roman" pitchFamily="18" charset="0"/>
              </a:rPr>
              <a:t>), </a:t>
            </a:r>
            <a:r>
              <a:rPr lang="en-US" altLang="en-US" dirty="0"/>
              <a:t>where</a:t>
            </a:r>
            <a:r>
              <a:rPr lang="en-US" altLang="en-US" baseline="30000" dirty="0"/>
              <a:t>1</a:t>
            </a:r>
            <a:endParaRPr lang="en-US" altLang="en-US" dirty="0"/>
          </a:p>
        </p:txBody>
      </p:sp>
      <p:grpSp>
        <p:nvGrpSpPr>
          <p:cNvPr id="40968" name="Group 16"/>
          <p:cNvGrpSpPr>
            <a:grpSpLocks/>
          </p:cNvGrpSpPr>
          <p:nvPr/>
        </p:nvGrpSpPr>
        <p:grpSpPr bwMode="auto">
          <a:xfrm>
            <a:off x="490538" y="2897189"/>
            <a:ext cx="2573337" cy="979488"/>
            <a:chOff x="306" y="1995"/>
            <a:chExt cx="1621" cy="617"/>
          </a:xfrm>
        </p:grpSpPr>
        <p:graphicFrame>
          <p:nvGraphicFramePr>
            <p:cNvPr id="4097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2615519"/>
                </p:ext>
              </p:extLst>
            </p:nvPr>
          </p:nvGraphicFramePr>
          <p:xfrm>
            <a:off x="306" y="1995"/>
            <a:ext cx="1593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91" name="Equation" r:id="rId8" imgW="1676160" imgH="291960" progId="Equation.DSMT4">
                    <p:embed/>
                  </p:oleObj>
                </mc:Choice>
                <mc:Fallback>
                  <p:oleObj name="Equation" r:id="rId8" imgW="1676160" imgH="29196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 t="-18015"/>
                        <a:stretch>
                          <a:fillRect/>
                        </a:stretch>
                      </p:blipFill>
                      <p:spPr bwMode="auto">
                        <a:xfrm>
                          <a:off x="306" y="1995"/>
                          <a:ext cx="1593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0962563"/>
                </p:ext>
              </p:extLst>
            </p:nvPr>
          </p:nvGraphicFramePr>
          <p:xfrm>
            <a:off x="306" y="2283"/>
            <a:ext cx="1621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92" name="Equation" r:id="rId10" imgW="1701720" imgH="291960" progId="Equation.DSMT4">
                    <p:embed/>
                  </p:oleObj>
                </mc:Choice>
                <mc:Fallback>
                  <p:oleObj name="Equation" r:id="rId10" imgW="1701720" imgH="29196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 t="-18015"/>
                        <a:stretch>
                          <a:fillRect/>
                        </a:stretch>
                      </p:blipFill>
                      <p:spPr bwMode="auto">
                        <a:xfrm>
                          <a:off x="306" y="2283"/>
                          <a:ext cx="1621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969" name="Text Box 17"/>
          <p:cNvSpPr txBox="1">
            <a:spLocks noChangeArrowheads="1"/>
          </p:cNvSpPr>
          <p:nvPr/>
        </p:nvSpPr>
        <p:spPr bwMode="auto">
          <a:xfrm>
            <a:off x="381000" y="3949700"/>
            <a:ext cx="2759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and center point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40970" name="Text Box 19"/>
          <p:cNvSpPr txBox="1">
            <a:spLocks noChangeArrowheads="1"/>
          </p:cNvSpPr>
          <p:nvPr/>
        </p:nvSpPr>
        <p:spPr bwMode="auto">
          <a:xfrm>
            <a:off x="457200" y="5822950"/>
            <a:ext cx="64267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600" baseline="30000" dirty="0"/>
              <a:t>1</a:t>
            </a:r>
            <a:r>
              <a:rPr lang="en-US" altLang="en-US" sz="1600" i="1" dirty="0">
                <a:latin typeface="Times New Roman" pitchFamily="18" charset="0"/>
              </a:rPr>
              <a:t>R</a:t>
            </a:r>
            <a:r>
              <a:rPr lang="en-US" altLang="en-US" sz="1600" baseline="-25000" dirty="0">
                <a:latin typeface="Times New Roman" pitchFamily="18" charset="0"/>
              </a:rPr>
              <a:t>out</a:t>
            </a:r>
            <a:r>
              <a:rPr lang="en-US" altLang="en-US" sz="1600" dirty="0"/>
              <a:t> and </a:t>
            </a:r>
            <a:r>
              <a:rPr lang="en-US" altLang="en-US" sz="1600" i="1" dirty="0" err="1">
                <a:latin typeface="Times New Roman" pitchFamily="18" charset="0"/>
              </a:rPr>
              <a:t>C</a:t>
            </a:r>
            <a:r>
              <a:rPr lang="en-US" altLang="en-US" sz="1600" baseline="-25000" dirty="0" err="1">
                <a:latin typeface="Times New Roman" pitchFamily="18" charset="0"/>
              </a:rPr>
              <a:t>out</a:t>
            </a:r>
            <a:r>
              <a:rPr lang="en-US" altLang="en-US" sz="1600" dirty="0"/>
              <a:t> below are valid for </a:t>
            </a:r>
            <a:r>
              <a:rPr lang="en-US" altLang="en-US" sz="1600" dirty="0">
                <a:latin typeface="Times New Roman" pitchFamily="18" charset="0"/>
              </a:rPr>
              <a:t>0</a:t>
            </a:r>
            <a:r>
              <a:rPr lang="en-US" altLang="en-US" sz="1600" dirty="0">
                <a:latin typeface="Times New Roman" pitchFamily="18" charset="0"/>
                <a:cs typeface="Times New Roman" pitchFamily="18" charset="0"/>
              </a:rPr>
              <a:t>°</a:t>
            </a:r>
            <a:r>
              <a:rPr lang="en-US" altLang="en-US" sz="1600" dirty="0">
                <a:latin typeface="Times New Roman" pitchFamily="18" charset="0"/>
              </a:rPr>
              <a:t> &lt; </a:t>
            </a:r>
            <a:r>
              <a:rPr lang="en-US" altLang="en-US" sz="1600" dirty="0">
                <a:latin typeface="Times New Roman" pitchFamily="18" charset="0"/>
                <a:sym typeface="Symbol" pitchFamily="18" charset="2"/>
              </a:rPr>
              <a:t>  90</a:t>
            </a:r>
            <a:r>
              <a:rPr lang="en-US" alt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°</a:t>
            </a:r>
            <a:r>
              <a:rPr lang="en-US" altLang="en-US" sz="1600" dirty="0">
                <a:cs typeface="Times New Roman" pitchFamily="18" charset="0"/>
                <a:sym typeface="Symbol" pitchFamily="18" charset="2"/>
              </a:rPr>
              <a:t>.  Otherwise see slide </a:t>
            </a:r>
            <a:r>
              <a:rPr lang="en-US" altLang="en-US" sz="1600" dirty="0" smtClean="0">
                <a:cs typeface="Times New Roman" pitchFamily="18" charset="0"/>
                <a:sym typeface="Symbol" pitchFamily="18" charset="2"/>
              </a:rPr>
              <a:t>45.</a:t>
            </a:r>
            <a:endParaRPr lang="en-US" altLang="en-US" sz="1600" dirty="0"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0971" name="Line 20"/>
          <p:cNvSpPr>
            <a:spLocks noChangeShapeType="1"/>
          </p:cNvSpPr>
          <p:nvPr/>
        </p:nvSpPr>
        <p:spPr bwMode="auto">
          <a:xfrm>
            <a:off x="457200" y="5791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2" descr="Rotation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"/>
          <a:stretch>
            <a:fillRect/>
          </a:stretch>
        </p:blipFill>
        <p:spPr bwMode="auto">
          <a:xfrm>
            <a:off x="2627313" y="930275"/>
            <a:ext cx="6059487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graphicFrame>
        <p:nvGraphicFramePr>
          <p:cNvPr id="4198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376080"/>
              </p:ext>
            </p:extLst>
          </p:nvPr>
        </p:nvGraphicFramePr>
        <p:xfrm>
          <a:off x="546564" y="4036176"/>
          <a:ext cx="2577636" cy="2136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6" name="Equation" r:id="rId4" imgW="1777680" imgH="1473120" progId="Equation.DSMT4">
                  <p:embed/>
                </p:oleObj>
              </mc:Choice>
              <mc:Fallback>
                <p:oleObj name="Equation" r:id="rId4" imgW="1777680" imgH="147312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564" y="4036176"/>
                        <a:ext cx="2577636" cy="213602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005750"/>
              </p:ext>
            </p:extLst>
          </p:nvPr>
        </p:nvGraphicFramePr>
        <p:xfrm>
          <a:off x="551844" y="1543050"/>
          <a:ext cx="2191356" cy="1049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name="Equation" r:id="rId6" imgW="1511280" imgH="723600" progId="Equation.DSMT4">
                  <p:embed/>
                </p:oleObj>
              </mc:Choice>
              <mc:Fallback>
                <p:oleObj name="Equation" r:id="rId6" imgW="1511280" imgH="723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44" y="1543050"/>
                        <a:ext cx="2191356" cy="1049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Text Box 12"/>
          <p:cNvSpPr txBox="1">
            <a:spLocks noChangeArrowheads="1"/>
          </p:cNvSpPr>
          <p:nvPr/>
        </p:nvSpPr>
        <p:spPr bwMode="auto">
          <a:xfrm>
            <a:off x="390525" y="2590800"/>
            <a:ext cx="275907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Work backward.  For every output loc. </a:t>
            </a:r>
            <a:r>
              <a:rPr lang="en-US" altLang="en-US">
                <a:latin typeface="Times New Roman" pitchFamily="18" charset="0"/>
              </a:rPr>
              <a:t>(</a:t>
            </a:r>
            <a:r>
              <a:rPr lang="en-US" altLang="en-US" i="1">
                <a:latin typeface="Times New Roman" pitchFamily="18" charset="0"/>
              </a:rPr>
              <a:t>r</a:t>
            </a:r>
            <a:r>
              <a:rPr lang="en-US" altLang="en-US">
                <a:latin typeface="Times New Roman" pitchFamily="18" charset="0"/>
              </a:rPr>
              <a:t>,</a:t>
            </a:r>
            <a:r>
              <a:rPr lang="en-US" altLang="en-US" i="1">
                <a:latin typeface="Times New Roman" pitchFamily="18" charset="0"/>
              </a:rPr>
              <a:t>c</a:t>
            </a:r>
            <a:r>
              <a:rPr lang="en-US" altLang="en-US">
                <a:latin typeface="Times New Roman" pitchFamily="18" charset="0"/>
              </a:rPr>
              <a:t>)</a:t>
            </a:r>
            <a:r>
              <a:rPr lang="en-US" altLang="en-US"/>
              <a:t> select an input loc. </a:t>
            </a:r>
            <a:r>
              <a:rPr lang="en-US" altLang="en-US">
                <a:latin typeface="Times New Roman" pitchFamily="18" charset="0"/>
              </a:rPr>
              <a:t>(</a:t>
            </a:r>
            <a:r>
              <a:rPr lang="en-US" altLang="en-US" i="1">
                <a:latin typeface="Times New Roman" pitchFamily="18" charset="0"/>
              </a:rPr>
              <a:t>r</a:t>
            </a:r>
            <a:r>
              <a:rPr lang="en-US" altLang="en-US" i="1" baseline="-25000">
                <a:latin typeface="Times New Roman" pitchFamily="18" charset="0"/>
              </a:rPr>
              <a:t>f </a:t>
            </a:r>
            <a:r>
              <a:rPr lang="en-US" altLang="en-US">
                <a:latin typeface="Times New Roman" pitchFamily="18" charset="0"/>
              </a:rPr>
              <a:t>,</a:t>
            </a:r>
            <a:r>
              <a:rPr lang="en-US" altLang="en-US" i="1">
                <a:latin typeface="Times New Roman" pitchFamily="18" charset="0"/>
              </a:rPr>
              <a:t>c</a:t>
            </a:r>
            <a:r>
              <a:rPr lang="en-US" altLang="en-US" i="1" baseline="-25000">
                <a:latin typeface="Times New Roman" pitchFamily="18" charset="0"/>
              </a:rPr>
              <a:t>f</a:t>
            </a:r>
            <a:r>
              <a:rPr lang="en-US" altLang="en-US">
                <a:latin typeface="Times New Roman" pitchFamily="18" charset="0"/>
              </a:rPr>
              <a:t>)</a:t>
            </a:r>
            <a:r>
              <a:rPr lang="en-US" altLang="en-US"/>
              <a:t> by rotating </a:t>
            </a:r>
            <a:r>
              <a:rPr lang="en-US" altLang="en-US">
                <a:latin typeface="Times New Roman" pitchFamily="18" charset="0"/>
              </a:rPr>
              <a:t>(</a:t>
            </a:r>
            <a:r>
              <a:rPr lang="en-US" altLang="en-US" i="1">
                <a:latin typeface="Times New Roman" pitchFamily="18" charset="0"/>
              </a:rPr>
              <a:t>r</a:t>
            </a:r>
            <a:r>
              <a:rPr lang="en-US" altLang="en-US">
                <a:latin typeface="Times New Roman" pitchFamily="18" charset="0"/>
              </a:rPr>
              <a:t>,</a:t>
            </a:r>
            <a:r>
              <a:rPr lang="en-US" altLang="en-US" i="1">
                <a:latin typeface="Times New Roman" pitchFamily="18" charset="0"/>
              </a:rPr>
              <a:t>c</a:t>
            </a:r>
            <a:r>
              <a:rPr lang="en-US" altLang="en-US">
                <a:latin typeface="Times New Roman" pitchFamily="18" charset="0"/>
              </a:rPr>
              <a:t>)</a:t>
            </a:r>
            <a:r>
              <a:rPr lang="en-US" altLang="en-US"/>
              <a:t> around the image center by </a:t>
            </a:r>
            <a:r>
              <a:rPr lang="en-US" altLang="en-US">
                <a:latin typeface="Times New Roman" pitchFamily="18" charset="0"/>
              </a:rPr>
              <a:t>-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.</a:t>
            </a:r>
          </a:p>
        </p:txBody>
      </p:sp>
      <p:graphicFrame>
        <p:nvGraphicFramePr>
          <p:cNvPr id="41991" name="Object 17"/>
          <p:cNvGraphicFramePr>
            <a:graphicFrameLocks noChangeAspect="1"/>
          </p:cNvGraphicFramePr>
          <p:nvPr/>
        </p:nvGraphicFramePr>
        <p:xfrm>
          <a:off x="4922838" y="3714750"/>
          <a:ext cx="706437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8" name="Equation" r:id="rId8" imgW="469696" imgH="431613" progId="Equation.3">
                  <p:embed/>
                </p:oleObj>
              </mc:Choice>
              <mc:Fallback>
                <p:oleObj name="Equation" r:id="rId8" imgW="469696" imgH="43161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838" y="3714750"/>
                        <a:ext cx="706437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Line 18"/>
          <p:cNvSpPr>
            <a:spLocks noChangeShapeType="1"/>
          </p:cNvSpPr>
          <p:nvPr/>
        </p:nvSpPr>
        <p:spPr bwMode="auto">
          <a:xfrm flipV="1">
            <a:off x="5600700" y="3600450"/>
            <a:ext cx="2286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Line 19"/>
          <p:cNvSpPr>
            <a:spLocks noChangeShapeType="1"/>
          </p:cNvSpPr>
          <p:nvPr/>
        </p:nvSpPr>
        <p:spPr bwMode="auto">
          <a:xfrm>
            <a:off x="3657600" y="35814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4" name="Line 20"/>
          <p:cNvSpPr>
            <a:spLocks noChangeShapeType="1"/>
          </p:cNvSpPr>
          <p:nvPr/>
        </p:nvSpPr>
        <p:spPr bwMode="auto">
          <a:xfrm>
            <a:off x="5835650" y="1676400"/>
            <a:ext cx="0" cy="381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3" descr="Rotation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9" b="3032"/>
          <a:stretch>
            <a:fillRect/>
          </a:stretch>
        </p:blipFill>
        <p:spPr bwMode="auto">
          <a:xfrm>
            <a:off x="2668588" y="846138"/>
            <a:ext cx="6059487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0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029254"/>
              </p:ext>
            </p:extLst>
          </p:nvPr>
        </p:nvGraphicFramePr>
        <p:xfrm>
          <a:off x="400830" y="5381625"/>
          <a:ext cx="3332970" cy="7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4" name="Equation" r:id="rId4" imgW="2298600" imgH="495000" progId="Equation.DSMT4">
                  <p:embed/>
                </p:oleObj>
              </mc:Choice>
              <mc:Fallback>
                <p:oleObj name="Equation" r:id="rId4" imgW="2298600" imgH="495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30" y="5381625"/>
                        <a:ext cx="3332970" cy="717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sp>
        <p:nvSpPr>
          <p:cNvPr id="43013" name="Text Box 12"/>
          <p:cNvSpPr txBox="1">
            <a:spLocks noChangeArrowheads="1"/>
          </p:cNvSpPr>
          <p:nvPr/>
        </p:nvSpPr>
        <p:spPr bwMode="auto">
          <a:xfrm>
            <a:off x="304800" y="4038600"/>
            <a:ext cx="27590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Rotating the input image by 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</a:t>
            </a:r>
            <a:r>
              <a:rPr lang="en-US" altLang="en-US"/>
              <a:t> is equivalent to rotating the ouput image by </a:t>
            </a:r>
            <a:r>
              <a:rPr lang="en-US" altLang="en-US">
                <a:latin typeface="Times New Roman" pitchFamily="18" charset="0"/>
              </a:rPr>
              <a:t>-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.</a:t>
            </a:r>
          </a:p>
        </p:txBody>
      </p:sp>
      <p:sp>
        <p:nvSpPr>
          <p:cNvPr id="43014" name="Line 14"/>
          <p:cNvSpPr>
            <a:spLocks noChangeShapeType="1"/>
          </p:cNvSpPr>
          <p:nvPr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0" descr="Rotation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9" b="1915"/>
          <a:stretch>
            <a:fillRect/>
          </a:stretch>
        </p:blipFill>
        <p:spPr bwMode="auto">
          <a:xfrm>
            <a:off x="2668588" y="844550"/>
            <a:ext cx="6059487" cy="53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graphicFrame>
        <p:nvGraphicFramePr>
          <p:cNvPr id="440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916863"/>
              </p:ext>
            </p:extLst>
          </p:nvPr>
        </p:nvGraphicFramePr>
        <p:xfrm>
          <a:off x="457200" y="3886200"/>
          <a:ext cx="26670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8" name="Equation" r:id="rId4" imgW="1777680" imgH="1473120" progId="Equation.DSMT4">
                  <p:embed/>
                </p:oleObj>
              </mc:Choice>
              <mc:Fallback>
                <p:oleObj name="Equation" r:id="rId4" imgW="1777680" imgH="147312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886200"/>
                        <a:ext cx="2667000" cy="2209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7" name="Text Box 11"/>
          <p:cNvSpPr txBox="1">
            <a:spLocks noChangeArrowheads="1"/>
          </p:cNvSpPr>
          <p:nvPr/>
        </p:nvSpPr>
        <p:spPr bwMode="auto">
          <a:xfrm>
            <a:off x="381000" y="2590800"/>
            <a:ext cx="2209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dirty="0"/>
              <a:t>After rotation by </a:t>
            </a:r>
            <a:r>
              <a:rPr lang="en-US" altLang="en-US" dirty="0">
                <a:latin typeface="Times New Roman" pitchFamily="18" charset="0"/>
              </a:rPr>
              <a:t>-</a:t>
            </a:r>
            <a:r>
              <a:rPr lang="en-US" altLang="en-US" dirty="0">
                <a:latin typeface="Times New Roman" pitchFamily="18" charset="0"/>
                <a:sym typeface="Symbol" pitchFamily="18" charset="2"/>
              </a:rPr>
              <a:t>, </a:t>
            </a:r>
            <a:r>
              <a:rPr lang="en-US" altLang="en-US" b="1" dirty="0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en-US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en-US" i="1" dirty="0">
                <a:latin typeface="Times New Roman" pitchFamily="18" charset="0"/>
                <a:sym typeface="Symbol" pitchFamily="18" charset="2"/>
              </a:rPr>
              <a:t>r</a:t>
            </a:r>
            <a:r>
              <a:rPr lang="en-US" altLang="en-US" dirty="0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en-US" i="1" dirty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en-US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en-US" dirty="0">
                <a:sym typeface="Symbol" pitchFamily="18" charset="2"/>
              </a:rPr>
              <a:t> is in nearly the same position as </a:t>
            </a:r>
            <a:r>
              <a:rPr lang="en-US" altLang="en-US" b="1" dirty="0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en-US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en-US" i="1" dirty="0" err="1">
                <a:latin typeface="Times New Roman" pitchFamily="18" charset="0"/>
                <a:sym typeface="Symbol" pitchFamily="18" charset="2"/>
              </a:rPr>
              <a:t>r</a:t>
            </a:r>
            <a:r>
              <a:rPr lang="en-US" altLang="en-US" i="1" baseline="-25000" dirty="0" err="1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en-US" dirty="0" err="1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en-US" i="1" dirty="0" err="1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en-US" i="1" baseline="-25000" dirty="0" err="1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en-US" dirty="0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sp>
        <p:nvSpPr>
          <p:cNvPr id="44038" name="Line 12"/>
          <p:cNvSpPr>
            <a:spLocks noChangeShapeType="1"/>
          </p:cNvSpPr>
          <p:nvPr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</a:t>
            </a:r>
          </a:p>
        </p:txBody>
      </p:sp>
      <p:pic>
        <p:nvPicPr>
          <p:cNvPr id="10243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1755775"/>
            <a:ext cx="5092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7"/>
          <p:cNvSpPr txBox="1">
            <a:spLocks noChangeArrowheads="1"/>
          </p:cNvSpPr>
          <p:nvPr/>
        </p:nvSpPr>
        <p:spPr bwMode="auto">
          <a:xfrm>
            <a:off x="2081213" y="5715000"/>
            <a:ext cx="4981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/>
              <a:t>Image warped to correct perspective distortion.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1" descr="Rotation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9" b="3032"/>
          <a:stretch>
            <a:fillRect/>
          </a:stretch>
        </p:blipFill>
        <p:spPr bwMode="auto">
          <a:xfrm>
            <a:off x="2668588" y="849313"/>
            <a:ext cx="6059487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sp>
        <p:nvSpPr>
          <p:cNvPr id="45060" name="Line 12"/>
          <p:cNvSpPr>
            <a:spLocks noChangeShapeType="1"/>
          </p:cNvSpPr>
          <p:nvPr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Text Box 11"/>
          <p:cNvSpPr txBox="1">
            <a:spLocks noChangeArrowheads="1"/>
          </p:cNvSpPr>
          <p:nvPr/>
        </p:nvSpPr>
        <p:spPr bwMode="auto">
          <a:xfrm>
            <a:off x="381000" y="2590800"/>
            <a:ext cx="2209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After rotation by </a:t>
            </a:r>
            <a:r>
              <a:rPr lang="en-US" altLang="en-US">
                <a:latin typeface="Times New Roman" pitchFamily="18" charset="0"/>
              </a:rPr>
              <a:t>-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, </a:t>
            </a:r>
            <a:r>
              <a:rPr lang="en-US" altLang="en-US" b="1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en-US" i="1">
                <a:latin typeface="Times New Roman" pitchFamily="18" charset="0"/>
                <a:sym typeface="Symbol" pitchFamily="18" charset="2"/>
              </a:rPr>
              <a:t>r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en-US" i="1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en-US">
                <a:sym typeface="Symbol" pitchFamily="18" charset="2"/>
              </a:rPr>
              <a:t> is in nearly the same position as </a:t>
            </a:r>
            <a:r>
              <a:rPr lang="en-US" altLang="en-US" b="1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en-US" i="1">
                <a:latin typeface="Times New Roman" pitchFamily="18" charset="0"/>
                <a:sym typeface="Symbol" pitchFamily="18" charset="2"/>
              </a:rPr>
              <a:t>r</a:t>
            </a:r>
            <a:r>
              <a:rPr lang="en-US" altLang="en-US" i="1" baseline="-2500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en-US" i="1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en-US" i="1" baseline="-2500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564069"/>
              </p:ext>
            </p:extLst>
          </p:nvPr>
        </p:nvGraphicFramePr>
        <p:xfrm>
          <a:off x="457200" y="3886200"/>
          <a:ext cx="26670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2" name="Equation" r:id="rId4" imgW="1777680" imgH="1473120" progId="Equation.DSMT4">
                  <p:embed/>
                </p:oleObj>
              </mc:Choice>
              <mc:Fallback>
                <p:oleObj name="Equation" r:id="rId4" imgW="1777680" imgH="147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886200"/>
                        <a:ext cx="2667000" cy="2209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6" descr="Rotation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1" b="3032"/>
          <a:stretch>
            <a:fillRect/>
          </a:stretch>
        </p:blipFill>
        <p:spPr bwMode="auto">
          <a:xfrm>
            <a:off x="2668588" y="1031875"/>
            <a:ext cx="6059487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sp>
        <p:nvSpPr>
          <p:cNvPr id="46088" name="Text Box 11"/>
          <p:cNvSpPr txBox="1">
            <a:spLocks noChangeArrowheads="1"/>
          </p:cNvSpPr>
          <p:nvPr/>
        </p:nvSpPr>
        <p:spPr bwMode="auto">
          <a:xfrm>
            <a:off x="381000" y="2590800"/>
            <a:ext cx="2209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After rotation by </a:t>
            </a:r>
            <a:r>
              <a:rPr lang="en-US" altLang="en-US">
                <a:latin typeface="Times New Roman" pitchFamily="18" charset="0"/>
              </a:rPr>
              <a:t>-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, </a:t>
            </a:r>
            <a:r>
              <a:rPr lang="en-US" altLang="en-US" b="1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en-US" i="1">
                <a:latin typeface="Times New Roman" pitchFamily="18" charset="0"/>
                <a:sym typeface="Symbol" pitchFamily="18" charset="2"/>
              </a:rPr>
              <a:t>r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en-US" i="1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en-US">
                <a:sym typeface="Symbol" pitchFamily="18" charset="2"/>
              </a:rPr>
              <a:t> is in nearly the same position as </a:t>
            </a:r>
            <a:r>
              <a:rPr lang="en-US" altLang="en-US" b="1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en-US" i="1">
                <a:latin typeface="Times New Roman" pitchFamily="18" charset="0"/>
                <a:sym typeface="Symbol" pitchFamily="18" charset="2"/>
              </a:rPr>
              <a:t>r</a:t>
            </a:r>
            <a:r>
              <a:rPr lang="en-US" altLang="en-US" i="1" baseline="-2500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,</a:t>
            </a:r>
            <a:r>
              <a:rPr lang="en-US" altLang="en-US" i="1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en-US" i="1" baseline="-2500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en-US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564069"/>
              </p:ext>
            </p:extLst>
          </p:nvPr>
        </p:nvGraphicFramePr>
        <p:xfrm>
          <a:off x="457200" y="3886200"/>
          <a:ext cx="26670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5" name="Equation" r:id="rId5" imgW="1777680" imgH="1473120" progId="Equation.DSMT4">
                  <p:embed/>
                </p:oleObj>
              </mc:Choice>
              <mc:Fallback>
                <p:oleObj name="Equation" r:id="rId5" imgW="1777680" imgH="147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886200"/>
                        <a:ext cx="2667000" cy="2209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1" descr="Rotation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"/>
          <a:stretch>
            <a:fillRect/>
          </a:stretch>
        </p:blipFill>
        <p:spPr bwMode="auto">
          <a:xfrm>
            <a:off x="2627313" y="922338"/>
            <a:ext cx="6059487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mtClean="0"/>
              <a:t>Image Rotation</a:t>
            </a:r>
          </a:p>
        </p:txBody>
      </p:sp>
      <p:graphicFrame>
        <p:nvGraphicFramePr>
          <p:cNvPr id="4710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650733"/>
              </p:ext>
            </p:extLst>
          </p:nvPr>
        </p:nvGraphicFramePr>
        <p:xfrm>
          <a:off x="382588" y="1473200"/>
          <a:ext cx="27416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1" name="Equation" r:id="rId4" imgW="1600200" imgH="304560" progId="Equation.DSMT4">
                  <p:embed/>
                </p:oleObj>
              </mc:Choice>
              <mc:Fallback>
                <p:oleObj name="Equation" r:id="rId4" imgW="1600200" imgH="3045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t="-37910"/>
                      <a:stretch>
                        <a:fillRect/>
                      </a:stretch>
                    </p:blipFill>
                    <p:spPr bwMode="auto">
                      <a:xfrm>
                        <a:off x="382588" y="1473200"/>
                        <a:ext cx="274161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 Box 12"/>
          <p:cNvSpPr txBox="1">
            <a:spLocks noChangeArrowheads="1"/>
          </p:cNvSpPr>
          <p:nvPr/>
        </p:nvSpPr>
        <p:spPr bwMode="auto">
          <a:xfrm>
            <a:off x="288925" y="2252663"/>
            <a:ext cx="2895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Interpolation:</a:t>
            </a:r>
          </a:p>
          <a:p>
            <a:pPr eaLnBrk="1" hangingPunct="1"/>
            <a:r>
              <a:rPr lang="en-US" altLang="en-US"/>
              <a:t>The output pixel value is (usually) a function of the values on a neighborhood </a:t>
            </a:r>
            <a:r>
              <a:rPr lang="en-US" altLang="en-US">
                <a:cs typeface="Arial" pitchFamily="34" charset="0"/>
              </a:rPr>
              <a:t>–</a:t>
            </a:r>
            <a:r>
              <a:rPr lang="en-US" altLang="en-US"/>
              <a:t> a set of pixels that surrounds </a:t>
            </a:r>
            <a:r>
              <a:rPr lang="en-US" altLang="en-US">
                <a:cs typeface="Arial" pitchFamily="34" charset="0"/>
              </a:rPr>
              <a:t>–</a:t>
            </a:r>
            <a:r>
              <a:rPr lang="en-US" altLang="en-US"/>
              <a:t>  </a:t>
            </a:r>
            <a:r>
              <a:rPr lang="en-US" altLang="en-US">
                <a:latin typeface="Times New Roman" pitchFamily="18" charset="0"/>
              </a:rPr>
              <a:t>(</a:t>
            </a:r>
            <a:r>
              <a:rPr lang="en-US" altLang="en-US" i="1">
                <a:latin typeface="Times New Roman" pitchFamily="18" charset="0"/>
              </a:rPr>
              <a:t>r</a:t>
            </a:r>
            <a:r>
              <a:rPr lang="en-US" altLang="en-US" i="1" baseline="-25000">
                <a:latin typeface="Times New Roman" pitchFamily="18" charset="0"/>
              </a:rPr>
              <a:t>f </a:t>
            </a:r>
            <a:r>
              <a:rPr lang="en-US" altLang="en-US">
                <a:latin typeface="Times New Roman" pitchFamily="18" charset="0"/>
              </a:rPr>
              <a:t>,</a:t>
            </a:r>
            <a:r>
              <a:rPr lang="en-US" altLang="en-US" i="1">
                <a:latin typeface="Times New Roman" pitchFamily="18" charset="0"/>
              </a:rPr>
              <a:t>c</a:t>
            </a:r>
            <a:r>
              <a:rPr lang="en-US" altLang="en-US" i="1" baseline="-25000">
                <a:latin typeface="Times New Roman" pitchFamily="18" charset="0"/>
              </a:rPr>
              <a:t>f </a:t>
            </a:r>
            <a:r>
              <a:rPr lang="en-US" altLang="en-US">
                <a:latin typeface="Times New Roman" pitchFamily="18" charset="0"/>
              </a:rPr>
              <a:t>).</a:t>
            </a:r>
          </a:p>
        </p:txBody>
      </p:sp>
      <p:sp>
        <p:nvSpPr>
          <p:cNvPr id="47110" name="Text Box 13"/>
          <p:cNvSpPr txBox="1">
            <a:spLocks noChangeArrowheads="1"/>
          </p:cNvSpPr>
          <p:nvPr/>
        </p:nvSpPr>
        <p:spPr bwMode="auto">
          <a:xfrm>
            <a:off x="288925" y="4129088"/>
            <a:ext cx="29114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Bilinear Interp. uses a </a:t>
            </a:r>
            <a:r>
              <a:rPr lang="en-US" altLang="en-US">
                <a:latin typeface="Times New Roman" pitchFamily="18" charset="0"/>
              </a:rPr>
              <a:t>2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>
                <a:latin typeface="Times New Roman" pitchFamily="18" charset="0"/>
              </a:rPr>
              <a:t>2</a:t>
            </a:r>
            <a:r>
              <a:rPr lang="en-US" altLang="en-US"/>
              <a:t> neighborhood, bicubic uses a </a:t>
            </a:r>
            <a:r>
              <a:rPr lang="en-US" altLang="en-US">
                <a:latin typeface="Times New Roman" pitchFamily="18" charset="0"/>
              </a:rPr>
              <a:t>4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en-US">
                <a:latin typeface="Times New Roman" pitchFamily="18" charset="0"/>
              </a:rPr>
              <a:t>4</a:t>
            </a:r>
            <a:r>
              <a:rPr lang="en-US" altLang="en-US"/>
              <a:t>.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47111" name="Text Box 14"/>
          <p:cNvSpPr txBox="1">
            <a:spLocks noChangeArrowheads="1"/>
          </p:cNvSpPr>
          <p:nvPr/>
        </p:nvSpPr>
        <p:spPr bwMode="auto">
          <a:xfrm>
            <a:off x="288925" y="5181600"/>
            <a:ext cx="30638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Nearest neighbor is simply, </a:t>
            </a:r>
          </a:p>
          <a:p>
            <a:pPr eaLnBrk="1" hangingPunct="1"/>
            <a:r>
              <a:rPr lang="en-US" altLang="en-US" b="1">
                <a:latin typeface="Times New Roman" pitchFamily="18" charset="0"/>
              </a:rPr>
              <a:t>J</a:t>
            </a:r>
            <a:r>
              <a:rPr lang="en-US" altLang="en-US">
                <a:latin typeface="Times New Roman" pitchFamily="18" charset="0"/>
              </a:rPr>
              <a:t>(</a:t>
            </a:r>
            <a:r>
              <a:rPr lang="en-US" altLang="en-US" i="1">
                <a:latin typeface="Times New Roman" pitchFamily="18" charset="0"/>
              </a:rPr>
              <a:t>r</a:t>
            </a:r>
            <a:r>
              <a:rPr lang="en-US" altLang="en-US">
                <a:latin typeface="Times New Roman" pitchFamily="18" charset="0"/>
              </a:rPr>
              <a:t>,</a:t>
            </a:r>
            <a:r>
              <a:rPr lang="en-US" altLang="en-US" i="1">
                <a:latin typeface="Times New Roman" pitchFamily="18" charset="0"/>
              </a:rPr>
              <a:t>c</a:t>
            </a:r>
            <a:r>
              <a:rPr lang="en-US" altLang="en-US">
                <a:latin typeface="Times New Roman" pitchFamily="18" charset="0"/>
              </a:rPr>
              <a:t>) = </a:t>
            </a:r>
            <a:r>
              <a:rPr lang="en-US" altLang="en-US" b="1">
                <a:latin typeface="Times New Roman" pitchFamily="18" charset="0"/>
              </a:rPr>
              <a:t>I</a:t>
            </a:r>
            <a:r>
              <a:rPr lang="en-US" altLang="en-US">
                <a:latin typeface="Times New Roman" pitchFamily="18" charset="0"/>
              </a:rPr>
              <a:t>(</a:t>
            </a:r>
            <a:r>
              <a:rPr lang="en-US" altLang="en-US" i="1">
                <a:latin typeface="Times New Roman" pitchFamily="18" charset="0"/>
              </a:rPr>
              <a:t>r</a:t>
            </a:r>
            <a:r>
              <a:rPr lang="en-US" altLang="en-US" i="1" baseline="-25000">
                <a:latin typeface="Times New Roman" pitchFamily="18" charset="0"/>
              </a:rPr>
              <a:t>i </a:t>
            </a:r>
            <a:r>
              <a:rPr lang="en-US" altLang="en-US">
                <a:latin typeface="Times New Roman" pitchFamily="18" charset="0"/>
              </a:rPr>
              <a:t>,</a:t>
            </a:r>
            <a:r>
              <a:rPr lang="en-US" altLang="en-US" i="1">
                <a:latin typeface="Times New Roman" pitchFamily="18" charset="0"/>
              </a:rPr>
              <a:t>c</a:t>
            </a:r>
            <a:r>
              <a:rPr lang="en-US" altLang="en-US" i="1" baseline="-25000">
                <a:latin typeface="Times New Roman" pitchFamily="18" charset="0"/>
              </a:rPr>
              <a:t>i </a:t>
            </a:r>
            <a:r>
              <a:rPr lang="en-US" altLang="en-US">
                <a:latin typeface="Times New Roman" pitchFamily="18" charset="0"/>
              </a:rPr>
              <a:t>)</a:t>
            </a:r>
            <a:r>
              <a:rPr lang="en-US" altLang="en-US"/>
              <a:t> where </a:t>
            </a:r>
            <a:r>
              <a:rPr lang="en-US" altLang="en-US">
                <a:latin typeface="Times New Roman" pitchFamily="18" charset="0"/>
              </a:rPr>
              <a:t>(</a:t>
            </a:r>
            <a:r>
              <a:rPr lang="en-US" altLang="en-US" i="1">
                <a:latin typeface="Times New Roman" pitchFamily="18" charset="0"/>
              </a:rPr>
              <a:t>r</a:t>
            </a:r>
            <a:r>
              <a:rPr lang="en-US" altLang="en-US" i="1" baseline="-25000">
                <a:latin typeface="Times New Roman" pitchFamily="18" charset="0"/>
              </a:rPr>
              <a:t>i</a:t>
            </a:r>
            <a:r>
              <a:rPr lang="en-US" altLang="en-US" i="1" baseline="-2500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altLang="en-US">
                <a:latin typeface="Times New Roman" pitchFamily="18" charset="0"/>
              </a:rPr>
              <a:t>,</a:t>
            </a:r>
            <a:r>
              <a:rPr lang="en-US" altLang="en-US" i="1">
                <a:latin typeface="Times New Roman" pitchFamily="18" charset="0"/>
              </a:rPr>
              <a:t>c</a:t>
            </a:r>
            <a:r>
              <a:rPr lang="en-US" altLang="en-US" i="1" baseline="-25000">
                <a:latin typeface="Times New Roman" pitchFamily="18" charset="0"/>
              </a:rPr>
              <a:t>i</a:t>
            </a:r>
            <a:r>
              <a:rPr lang="en-US" altLang="en-US" i="1" baseline="-2500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altLang="en-US">
                <a:latin typeface="Times New Roman" pitchFamily="18" charset="0"/>
              </a:rPr>
              <a:t>)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altLang="en-US">
                <a:latin typeface="Times New Roman" pitchFamily="18" charset="0"/>
              </a:rPr>
              <a:t>=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altLang="en-US">
                <a:latin typeface="Times New Roman" pitchFamily="18" charset="0"/>
              </a:rPr>
              <a:t>round(</a:t>
            </a:r>
            <a:r>
              <a:rPr lang="en-US" altLang="en-US" i="1">
                <a:latin typeface="Times New Roman" pitchFamily="18" charset="0"/>
              </a:rPr>
              <a:t>r</a:t>
            </a:r>
            <a:r>
              <a:rPr lang="en-US" altLang="en-US" i="1" baseline="-25000">
                <a:latin typeface="Times New Roman" pitchFamily="18" charset="0"/>
              </a:rPr>
              <a:t>f </a:t>
            </a:r>
            <a:r>
              <a:rPr lang="en-US" altLang="en-US">
                <a:latin typeface="Times New Roman" pitchFamily="18" charset="0"/>
              </a:rPr>
              <a:t>,</a:t>
            </a:r>
            <a:r>
              <a:rPr lang="en-US" altLang="en-US" i="1">
                <a:latin typeface="Times New Roman" pitchFamily="18" charset="0"/>
              </a:rPr>
              <a:t>c</a:t>
            </a:r>
            <a:r>
              <a:rPr lang="en-US" altLang="en-US" i="1" baseline="-25000">
                <a:latin typeface="Times New Roman" pitchFamily="18" charset="0"/>
              </a:rPr>
              <a:t>f </a:t>
            </a:r>
            <a:r>
              <a:rPr lang="en-US" altLang="en-US">
                <a:latin typeface="Times New Roman" pitchFamily="18" charset="0"/>
              </a:rPr>
              <a:t>)</a:t>
            </a:r>
            <a:r>
              <a:rPr lang="en-US" altLang="en-US"/>
              <a:t>.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990600"/>
            <a:ext cx="9144000" cy="723900"/>
          </a:xfrm>
          <a:noFill/>
        </p:spPr>
        <p:txBody>
          <a:bodyPr/>
          <a:lstStyle/>
          <a:p>
            <a:pPr algn="ctr" eaLnBrk="1" hangingPunct="1"/>
            <a:r>
              <a:rPr lang="en-US" altLang="en-US" sz="3200" smtClean="0"/>
              <a:t>Image Rotation with Interpolation </a:t>
            </a:r>
          </a:p>
        </p:txBody>
      </p:sp>
      <p:pic>
        <p:nvPicPr>
          <p:cNvPr id="48131" name="Picture 6" descr="SF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1828800"/>
            <a:ext cx="4681537" cy="3511550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7"/>
          <p:cNvSpPr txBox="1">
            <a:spLocks noChangeArrowheads="1"/>
          </p:cNvSpPr>
          <p:nvPr/>
        </p:nvSpPr>
        <p:spPr bwMode="auto">
          <a:xfrm>
            <a:off x="2019300" y="5638800"/>
            <a:ext cx="510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Original image:  San Francisco financial district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9" descr="Rot_NN-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2203450"/>
            <a:ext cx="343535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0" descr="Rot_BL-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8" y="2203450"/>
            <a:ext cx="343535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0600"/>
            <a:ext cx="9144000" cy="723900"/>
          </a:xfrm>
        </p:spPr>
        <p:txBody>
          <a:bodyPr/>
          <a:lstStyle/>
          <a:p>
            <a:pPr algn="ctr" eaLnBrk="1" hangingPunct="1"/>
            <a:r>
              <a:rPr lang="en-US" altLang="en-US" sz="3200" smtClean="0"/>
              <a:t>Image Rotation with Nearest Neighbor Interpolation </a:t>
            </a:r>
          </a:p>
        </p:txBody>
      </p:sp>
      <p:pic>
        <p:nvPicPr>
          <p:cNvPr id="49157" name="Picture 4" descr="Rot_NNb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1905000"/>
            <a:ext cx="3435350" cy="3435350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 Box 11"/>
          <p:cNvSpPr txBox="1">
            <a:spLocks noChangeArrowheads="1"/>
          </p:cNvSpPr>
          <p:nvPr/>
        </p:nvSpPr>
        <p:spPr bwMode="auto">
          <a:xfrm>
            <a:off x="381000" y="5805488"/>
            <a:ext cx="3352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Bicubic – Nearest Neighbor</a:t>
            </a:r>
          </a:p>
        </p:txBody>
      </p:sp>
      <p:sp>
        <p:nvSpPr>
          <p:cNvPr id="49159" name="Text Box 12"/>
          <p:cNvSpPr txBox="1">
            <a:spLocks noChangeArrowheads="1"/>
          </p:cNvSpPr>
          <p:nvPr/>
        </p:nvSpPr>
        <p:spPr bwMode="auto">
          <a:xfrm>
            <a:off x="5410200" y="5805488"/>
            <a:ext cx="3352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Nearest Neighbor – Bilinear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5" descr="Rot_BL-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2203450"/>
            <a:ext cx="343535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6" descr="Rot_BC-B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2203450"/>
            <a:ext cx="343535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Rot_Biline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1905000"/>
            <a:ext cx="3435350" cy="3435350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0600"/>
            <a:ext cx="9144000" cy="723900"/>
          </a:xfrm>
        </p:spPr>
        <p:txBody>
          <a:bodyPr/>
          <a:lstStyle/>
          <a:p>
            <a:pPr algn="ctr" eaLnBrk="1" hangingPunct="1"/>
            <a:r>
              <a:rPr lang="en-US" altLang="en-US" sz="3200" smtClean="0"/>
              <a:t>Image Rotation with Bilinear Interpolation </a:t>
            </a:r>
          </a:p>
        </p:txBody>
      </p:sp>
      <p:sp>
        <p:nvSpPr>
          <p:cNvPr id="50182" name="Text Box 7"/>
          <p:cNvSpPr txBox="1">
            <a:spLocks noChangeArrowheads="1"/>
          </p:cNvSpPr>
          <p:nvPr/>
        </p:nvSpPr>
        <p:spPr bwMode="auto">
          <a:xfrm>
            <a:off x="381000" y="5805488"/>
            <a:ext cx="3352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Nearest Neighbor – Bilinear</a:t>
            </a:r>
          </a:p>
        </p:txBody>
      </p:sp>
      <p:sp>
        <p:nvSpPr>
          <p:cNvPr id="50183" name="Text Box 8"/>
          <p:cNvSpPr txBox="1">
            <a:spLocks noChangeArrowheads="1"/>
          </p:cNvSpPr>
          <p:nvPr/>
        </p:nvSpPr>
        <p:spPr bwMode="auto">
          <a:xfrm>
            <a:off x="5410200" y="5805488"/>
            <a:ext cx="3352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Bilinear – Bicubic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 descr="Rot_BC-B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2203450"/>
            <a:ext cx="343535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5" descr="Rot_NN-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2203450"/>
            <a:ext cx="343535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2" descr="Rot_Biline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1905000"/>
            <a:ext cx="3435350" cy="3435350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990600"/>
            <a:ext cx="9144000" cy="723900"/>
          </a:xfrm>
        </p:spPr>
        <p:txBody>
          <a:bodyPr/>
          <a:lstStyle/>
          <a:p>
            <a:pPr algn="ctr" eaLnBrk="1" hangingPunct="1"/>
            <a:r>
              <a:rPr lang="en-US" altLang="en-US" sz="3200" smtClean="0"/>
              <a:t>Image Rotation with Bicubic Interpolation 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381000" y="5805488"/>
            <a:ext cx="3352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Bilinear – Bicubic</a:t>
            </a: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5410200" y="5805488"/>
            <a:ext cx="3352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Bicubic – Nearest Neighbor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571500"/>
          </a:xfrm>
        </p:spPr>
        <p:txBody>
          <a:bodyPr/>
          <a:lstStyle/>
          <a:p>
            <a:pPr algn="ctr" eaLnBrk="1" hangingPunct="1"/>
            <a:r>
              <a:rPr lang="en-US" altLang="en-US" sz="3200" smtClean="0"/>
              <a:t>Example of Warping:  Map Image to Sphere</a:t>
            </a:r>
          </a:p>
        </p:txBody>
      </p:sp>
      <p:pic>
        <p:nvPicPr>
          <p:cNvPr id="52227" name="Picture 3" descr="SFCA_sp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81200"/>
            <a:ext cx="3656013" cy="3656013"/>
          </a:xfrm>
          <a:prstGeom prst="rect">
            <a:avLst/>
          </a:prstGeom>
          <a:noFill/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447675" y="2532063"/>
          <a:ext cx="20939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3" name="Equation" r:id="rId4" imgW="1396394" imgH="393529" progId="Equation.DSMT4">
                  <p:embed/>
                </p:oleObj>
              </mc:Choice>
              <mc:Fallback>
                <p:oleObj name="Equation" r:id="rId4" imgW="1396394" imgH="393529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2532063"/>
                        <a:ext cx="209391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771525" y="4151313"/>
          <a:ext cx="1446213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4" name="Equation" r:id="rId6" imgW="965200" imgH="889000" progId="Equation.DSMT4">
                  <p:embed/>
                </p:oleObj>
              </mc:Choice>
              <mc:Fallback>
                <p:oleObj name="Equation" r:id="rId6" imgW="965200" imgH="889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4151313"/>
                        <a:ext cx="1446213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6858000" y="2532063"/>
          <a:ext cx="19796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5" name="Equation" r:id="rId8" imgW="1320227" imgH="393529" progId="Equation.DSMT4">
                  <p:embed/>
                </p:oleObj>
              </mc:Choice>
              <mc:Fallback>
                <p:oleObj name="Equation" r:id="rId8" imgW="1320227" imgH="39352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532063"/>
                        <a:ext cx="197961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7178675" y="4357688"/>
          <a:ext cx="1338263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6" name="Equation" r:id="rId10" imgW="889000" imgH="736600" progId="Equation.DSMT4">
                  <p:embed/>
                </p:oleObj>
              </mc:Choice>
              <mc:Fallback>
                <p:oleObj name="Equation" r:id="rId10" imgW="889000" imgH="736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8675" y="4357688"/>
                        <a:ext cx="1338263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304800" y="3540125"/>
            <a:ext cx="2381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For each output pixel,</a:t>
            </a: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304800" y="2055813"/>
            <a:ext cx="2355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For the output image,</a:t>
            </a:r>
          </a:p>
        </p:txBody>
      </p:sp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6553200" y="2055813"/>
            <a:ext cx="2216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For the input image,</a:t>
            </a:r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6553200" y="3625850"/>
            <a:ext cx="259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For each output pixel, the input pixel loc is,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90" y="1600994"/>
            <a:ext cx="5904077" cy="4572000"/>
          </a:xfrm>
          <a:prstGeom prst="rect">
            <a:avLst/>
          </a:prstGeom>
        </p:spPr>
      </p:pic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571500"/>
          </a:xfrm>
        </p:spPr>
        <p:txBody>
          <a:bodyPr/>
          <a:lstStyle/>
          <a:p>
            <a:pPr algn="ctr" eaLnBrk="1" hangingPunct="1"/>
            <a:r>
              <a:rPr lang="en-US" altLang="en-US" sz="3200" smtClean="0"/>
              <a:t>Example of Warping:  Map Image to Sphere</a:t>
            </a:r>
          </a:p>
        </p:txBody>
      </p:sp>
      <p:sp>
        <p:nvSpPr>
          <p:cNvPr id="53252" name="Text Box 24"/>
          <p:cNvSpPr txBox="1">
            <a:spLocks noChangeArrowheads="1"/>
          </p:cNvSpPr>
          <p:nvPr/>
        </p:nvSpPr>
        <p:spPr bwMode="auto">
          <a:xfrm>
            <a:off x="381000" y="1712119"/>
            <a:ext cx="1307267" cy="1169551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400" dirty="0" smtClean="0">
                <a:latin typeface="Comic Sans MS" pitchFamily="66" charset="0"/>
              </a:rPr>
              <a:t>d</a:t>
            </a:r>
            <a:r>
              <a:rPr lang="en-US" altLang="en-US" sz="1400" baseline="-25000" dirty="0" smtClean="0">
                <a:latin typeface="Comic Sans MS" pitchFamily="66" charset="0"/>
              </a:rPr>
              <a:t>0</a:t>
            </a:r>
            <a:r>
              <a:rPr lang="en-US" altLang="en-US" sz="1400" dirty="0" smtClean="0">
                <a:latin typeface="Comic Sans MS" pitchFamily="66" charset="0"/>
              </a:rPr>
              <a:t>: ½ full dimension of </a:t>
            </a:r>
            <a:r>
              <a:rPr lang="en-US" altLang="en-US" sz="1400" dirty="0">
                <a:latin typeface="Comic Sans MS" pitchFamily="66" charset="0"/>
              </a:rPr>
              <a:t>input image.</a:t>
            </a:r>
          </a:p>
          <a:p>
            <a:pPr eaLnBrk="1" hangingPunct="1"/>
            <a:r>
              <a:rPr lang="en-US" altLang="en-US" sz="1400" b="1" dirty="0" smtClean="0">
                <a:latin typeface="Symbol" pitchFamily="18" charset="2"/>
              </a:rPr>
              <a:t>r</a:t>
            </a:r>
            <a:r>
              <a:rPr lang="en-US" altLang="en-US" sz="1400" b="1" baseline="-25000" dirty="0" smtClean="0">
                <a:latin typeface="Symbol" pitchFamily="18" charset="2"/>
              </a:rPr>
              <a:t>0</a:t>
            </a:r>
            <a:r>
              <a:rPr lang="en-US" altLang="en-US" sz="1400" dirty="0" smtClean="0">
                <a:latin typeface="Comic Sans MS" pitchFamily="66" charset="0"/>
              </a:rPr>
              <a:t>: </a:t>
            </a:r>
            <a:r>
              <a:rPr lang="en-US" altLang="en-US" sz="1400" dirty="0">
                <a:latin typeface="Comic Sans MS" pitchFamily="66" charset="0"/>
              </a:rPr>
              <a:t>same for output image.</a:t>
            </a: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7086600" y="1712119"/>
            <a:ext cx="1676400" cy="138499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Comic Sans MS" pitchFamily="66" charset="0"/>
              </a:rPr>
              <a:t>d: radial </a:t>
            </a:r>
            <a:r>
              <a:rPr lang="en-US" altLang="en-US" sz="1400" dirty="0" smtClean="0">
                <a:latin typeface="Comic Sans MS" pitchFamily="66" charset="0"/>
              </a:rPr>
              <a:t>distance </a:t>
            </a:r>
            <a:r>
              <a:rPr lang="en-US" altLang="en-US" sz="1400" dirty="0">
                <a:latin typeface="Comic Sans MS" pitchFamily="66" charset="0"/>
              </a:rPr>
              <a:t>from center of input </a:t>
            </a:r>
            <a:r>
              <a:rPr lang="en-US" altLang="en-US" sz="1400" dirty="0" smtClean="0">
                <a:latin typeface="Comic Sans MS" pitchFamily="66" charset="0"/>
              </a:rPr>
              <a:t>image to pixel location.</a:t>
            </a:r>
            <a:endParaRPr lang="en-US" altLang="en-US" sz="1400" dirty="0">
              <a:latin typeface="Comic Sans MS" pitchFamily="66" charset="0"/>
            </a:endParaRPr>
          </a:p>
          <a:p>
            <a:pPr eaLnBrk="1" hangingPunct="1"/>
            <a:r>
              <a:rPr lang="en-US" altLang="en-US" sz="1400" b="1" dirty="0">
                <a:latin typeface="Symbol" pitchFamily="18" charset="2"/>
              </a:rPr>
              <a:t>r</a:t>
            </a:r>
            <a:r>
              <a:rPr lang="en-US" altLang="en-US" sz="1400" dirty="0">
                <a:latin typeface="Comic Sans MS" pitchFamily="66" charset="0"/>
              </a:rPr>
              <a:t>: same for output image.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571500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Example of Warping:  Map Image to Sphere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t="21857" r="2698" b="15145"/>
          <a:stretch/>
        </p:blipFill>
        <p:spPr>
          <a:xfrm>
            <a:off x="1984931" y="1665461"/>
            <a:ext cx="5174138" cy="2982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7" y="4761150"/>
            <a:ext cx="3482226" cy="14110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99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</a:t>
            </a:r>
          </a:p>
        </p:txBody>
      </p:sp>
      <p:pic>
        <p:nvPicPr>
          <p:cNvPr id="1126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1752600"/>
            <a:ext cx="508952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7"/>
          <p:cNvSpPr txBox="1">
            <a:spLocks noChangeArrowheads="1"/>
          </p:cNvSpPr>
          <p:nvPr/>
        </p:nvSpPr>
        <p:spPr bwMode="auto">
          <a:xfrm>
            <a:off x="3121025" y="5715000"/>
            <a:ext cx="2901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</a:rPr>
              <a:t>Selected correction points.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6000" y="3105150"/>
            <a:ext cx="161925" cy="17716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19550" y="1952625"/>
            <a:ext cx="47625" cy="30289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43650" y="2952750"/>
            <a:ext cx="180975" cy="1905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72" name="Group 24"/>
          <p:cNvGrpSpPr>
            <a:grpSpLocks/>
          </p:cNvGrpSpPr>
          <p:nvPr/>
        </p:nvGrpSpPr>
        <p:grpSpPr bwMode="auto">
          <a:xfrm rot="2700000">
            <a:off x="2128838" y="4710113"/>
            <a:ext cx="333375" cy="333375"/>
            <a:chOff x="685801" y="1952626"/>
            <a:chExt cx="333374" cy="3333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73" name="Group 25"/>
          <p:cNvGrpSpPr>
            <a:grpSpLocks/>
          </p:cNvGrpSpPr>
          <p:nvPr/>
        </p:nvGrpSpPr>
        <p:grpSpPr bwMode="auto">
          <a:xfrm rot="2700000">
            <a:off x="2281238" y="2938463"/>
            <a:ext cx="333375" cy="333375"/>
            <a:chOff x="685801" y="1952626"/>
            <a:chExt cx="333374" cy="33337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74" name="Group 28"/>
          <p:cNvGrpSpPr>
            <a:grpSpLocks/>
          </p:cNvGrpSpPr>
          <p:nvPr/>
        </p:nvGrpSpPr>
        <p:grpSpPr bwMode="auto">
          <a:xfrm rot="2700000">
            <a:off x="3910013" y="1766888"/>
            <a:ext cx="333375" cy="333375"/>
            <a:chOff x="685801" y="1952626"/>
            <a:chExt cx="333374" cy="333374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75" name="Group 31"/>
          <p:cNvGrpSpPr>
            <a:grpSpLocks/>
          </p:cNvGrpSpPr>
          <p:nvPr/>
        </p:nvGrpSpPr>
        <p:grpSpPr bwMode="auto">
          <a:xfrm rot="2700000">
            <a:off x="3857625" y="4827588"/>
            <a:ext cx="333375" cy="333375"/>
            <a:chOff x="685801" y="1952626"/>
            <a:chExt cx="333374" cy="33337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76" name="Group 34"/>
          <p:cNvGrpSpPr>
            <a:grpSpLocks/>
          </p:cNvGrpSpPr>
          <p:nvPr/>
        </p:nvGrpSpPr>
        <p:grpSpPr bwMode="auto">
          <a:xfrm rot="2700000">
            <a:off x="6186488" y="2806700"/>
            <a:ext cx="333375" cy="333375"/>
            <a:chOff x="685801" y="1952626"/>
            <a:chExt cx="333374" cy="333374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77" name="Group 37"/>
          <p:cNvGrpSpPr>
            <a:grpSpLocks/>
          </p:cNvGrpSpPr>
          <p:nvPr/>
        </p:nvGrpSpPr>
        <p:grpSpPr bwMode="auto">
          <a:xfrm rot="2700000">
            <a:off x="6357938" y="4710113"/>
            <a:ext cx="333375" cy="333375"/>
            <a:chOff x="685801" y="1952626"/>
            <a:chExt cx="333374" cy="333374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398463" y="1752600"/>
            <a:ext cx="2459037" cy="923925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Select at least 4 key points that are easy to correct.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64275" y="1752600"/>
            <a:ext cx="2193925" cy="923925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E.g. in this case, the lines should be perfectly vertical.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66800" y="4692650"/>
            <a:ext cx="1066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(52, 632)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57300" y="2921000"/>
            <a:ext cx="10287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(80, 326)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14800" y="4897438"/>
            <a:ext cx="11430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(403, 652)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57500" y="1746250"/>
            <a:ext cx="10287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(412, 34)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48363" y="4953000"/>
            <a:ext cx="11525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(913, 624)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15100" y="2787650"/>
            <a:ext cx="11811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(872, 239)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1752600"/>
            <a:ext cx="508952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</a:t>
            </a:r>
          </a:p>
        </p:txBody>
      </p:sp>
      <p:sp>
        <p:nvSpPr>
          <p:cNvPr id="12292" name="TextBox 7"/>
          <p:cNvSpPr txBox="1">
            <a:spLocks noChangeArrowheads="1"/>
          </p:cNvSpPr>
          <p:nvPr/>
        </p:nvSpPr>
        <p:spPr bwMode="auto">
          <a:xfrm>
            <a:off x="3248025" y="5715000"/>
            <a:ext cx="264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/>
              <a:t>Target correction points.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66800" y="4692650"/>
            <a:ext cx="1066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(52, 632)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14800" y="4897438"/>
            <a:ext cx="11430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(403, 652)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48363" y="4953000"/>
            <a:ext cx="11525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(913, 624)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286000" y="3105150"/>
            <a:ext cx="9525" cy="1765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19550" y="1933575"/>
            <a:ext cx="0" cy="30384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524625" y="2971800"/>
            <a:ext cx="0" cy="1892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99" name="Group 48"/>
          <p:cNvGrpSpPr>
            <a:grpSpLocks/>
          </p:cNvGrpSpPr>
          <p:nvPr/>
        </p:nvGrpSpPr>
        <p:grpSpPr bwMode="auto">
          <a:xfrm rot="2700000">
            <a:off x="2128838" y="4710113"/>
            <a:ext cx="333375" cy="333375"/>
            <a:chOff x="685801" y="1952626"/>
            <a:chExt cx="333374" cy="333374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00" name="Group 53"/>
          <p:cNvGrpSpPr>
            <a:grpSpLocks/>
          </p:cNvGrpSpPr>
          <p:nvPr/>
        </p:nvGrpSpPr>
        <p:grpSpPr bwMode="auto">
          <a:xfrm rot="2700000">
            <a:off x="3857625" y="4827588"/>
            <a:ext cx="333375" cy="333375"/>
            <a:chOff x="685801" y="1952626"/>
            <a:chExt cx="333374" cy="333374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01" name="Group 56"/>
          <p:cNvGrpSpPr>
            <a:grpSpLocks/>
          </p:cNvGrpSpPr>
          <p:nvPr/>
        </p:nvGrpSpPr>
        <p:grpSpPr bwMode="auto">
          <a:xfrm rot="2700000">
            <a:off x="6357938" y="4710113"/>
            <a:ext cx="333375" cy="333375"/>
            <a:chOff x="685801" y="1952626"/>
            <a:chExt cx="333374" cy="333374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398463" y="1752600"/>
            <a:ext cx="2192337" cy="923925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Here, align the top points with the bottom points.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264275" y="1752600"/>
            <a:ext cx="2193925" cy="923925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I.e. the top column coordinates == the bottom col. Cdts.</a:t>
            </a:r>
          </a:p>
        </p:txBody>
      </p:sp>
      <p:grpSp>
        <p:nvGrpSpPr>
          <p:cNvPr id="12304" name="Group 61"/>
          <p:cNvGrpSpPr>
            <a:grpSpLocks/>
          </p:cNvGrpSpPr>
          <p:nvPr/>
        </p:nvGrpSpPr>
        <p:grpSpPr bwMode="auto">
          <a:xfrm rot="2700000">
            <a:off x="2125663" y="2938463"/>
            <a:ext cx="333375" cy="333375"/>
            <a:chOff x="685801" y="1952626"/>
            <a:chExt cx="333374" cy="333374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05" name="Group 64"/>
          <p:cNvGrpSpPr>
            <a:grpSpLocks/>
          </p:cNvGrpSpPr>
          <p:nvPr/>
        </p:nvGrpSpPr>
        <p:grpSpPr bwMode="auto">
          <a:xfrm rot="2700000">
            <a:off x="3856038" y="1766888"/>
            <a:ext cx="333375" cy="333375"/>
            <a:chOff x="685801" y="1952626"/>
            <a:chExt cx="333374" cy="333374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06" name="Group 67"/>
          <p:cNvGrpSpPr>
            <a:grpSpLocks/>
          </p:cNvGrpSpPr>
          <p:nvPr/>
        </p:nvGrpSpPr>
        <p:grpSpPr bwMode="auto">
          <a:xfrm rot="2700000">
            <a:off x="6361113" y="2806700"/>
            <a:ext cx="333375" cy="333375"/>
            <a:chOff x="685801" y="1952626"/>
            <a:chExt cx="333374" cy="333374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2819400" y="1746250"/>
            <a:ext cx="10287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(403, 34)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43000" y="2921000"/>
            <a:ext cx="10287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(52, 326)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667500" y="2787650"/>
            <a:ext cx="11811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(913, 239)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1755775"/>
            <a:ext cx="5092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66800" y="4692650"/>
            <a:ext cx="1066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(52, 632)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14800" y="4897438"/>
            <a:ext cx="11430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(403, 652)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48363" y="4953000"/>
            <a:ext cx="11525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(913, 624)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286000" y="3105150"/>
            <a:ext cx="9525" cy="1765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19550" y="1933575"/>
            <a:ext cx="0" cy="30384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524625" y="2971800"/>
            <a:ext cx="0" cy="1892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22" name="Group 48"/>
          <p:cNvGrpSpPr>
            <a:grpSpLocks/>
          </p:cNvGrpSpPr>
          <p:nvPr/>
        </p:nvGrpSpPr>
        <p:grpSpPr bwMode="auto">
          <a:xfrm rot="2700000">
            <a:off x="2128838" y="4710113"/>
            <a:ext cx="333375" cy="333375"/>
            <a:chOff x="685801" y="1952626"/>
            <a:chExt cx="333374" cy="333374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23" name="Group 53"/>
          <p:cNvGrpSpPr>
            <a:grpSpLocks/>
          </p:cNvGrpSpPr>
          <p:nvPr/>
        </p:nvGrpSpPr>
        <p:grpSpPr bwMode="auto">
          <a:xfrm rot="2700000">
            <a:off x="3857625" y="4827588"/>
            <a:ext cx="333375" cy="333375"/>
            <a:chOff x="685801" y="1952626"/>
            <a:chExt cx="333374" cy="333374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24" name="Group 56"/>
          <p:cNvGrpSpPr>
            <a:grpSpLocks/>
          </p:cNvGrpSpPr>
          <p:nvPr/>
        </p:nvGrpSpPr>
        <p:grpSpPr bwMode="auto">
          <a:xfrm rot="2700000">
            <a:off x="6357938" y="4710113"/>
            <a:ext cx="333375" cy="333375"/>
            <a:chOff x="685801" y="1952626"/>
            <a:chExt cx="333374" cy="333374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6172200" y="1944688"/>
            <a:ext cx="2420938" cy="646112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Now the building corners are vertical.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81000" y="1619250"/>
            <a:ext cx="2438400" cy="1200150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The top part of the image has been stretched more than the bottom</a:t>
            </a:r>
          </a:p>
        </p:txBody>
      </p:sp>
      <p:grpSp>
        <p:nvGrpSpPr>
          <p:cNvPr id="13327" name="Group 61"/>
          <p:cNvGrpSpPr>
            <a:grpSpLocks/>
          </p:cNvGrpSpPr>
          <p:nvPr/>
        </p:nvGrpSpPr>
        <p:grpSpPr bwMode="auto">
          <a:xfrm rot="2700000">
            <a:off x="2125663" y="2938463"/>
            <a:ext cx="333375" cy="333375"/>
            <a:chOff x="685801" y="1952626"/>
            <a:chExt cx="333374" cy="333374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28" name="Group 64"/>
          <p:cNvGrpSpPr>
            <a:grpSpLocks/>
          </p:cNvGrpSpPr>
          <p:nvPr/>
        </p:nvGrpSpPr>
        <p:grpSpPr bwMode="auto">
          <a:xfrm rot="2700000">
            <a:off x="3856038" y="1766888"/>
            <a:ext cx="333375" cy="333375"/>
            <a:chOff x="685801" y="1952626"/>
            <a:chExt cx="333374" cy="333374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852488" y="1952625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29" name="Group 67"/>
          <p:cNvGrpSpPr>
            <a:grpSpLocks/>
          </p:cNvGrpSpPr>
          <p:nvPr/>
        </p:nvGrpSpPr>
        <p:grpSpPr bwMode="auto">
          <a:xfrm rot="2700000">
            <a:off x="6361113" y="2806700"/>
            <a:ext cx="333375" cy="333375"/>
            <a:chOff x="685801" y="1952626"/>
            <a:chExt cx="333374" cy="333374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>
              <a:off x="852488" y="1952626"/>
              <a:ext cx="0" cy="33337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2819400" y="1746250"/>
            <a:ext cx="10287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(403, 34)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43000" y="2921000"/>
            <a:ext cx="10287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(52, 326)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667500" y="2787650"/>
            <a:ext cx="11811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(913, 239)</a:t>
            </a:r>
          </a:p>
        </p:txBody>
      </p:sp>
      <p:sp>
        <p:nvSpPr>
          <p:cNvPr id="13333" name="TextBox 38"/>
          <p:cNvSpPr txBox="1">
            <a:spLocks noChangeArrowheads="1"/>
          </p:cNvSpPr>
          <p:nvPr/>
        </p:nvSpPr>
        <p:spPr bwMode="auto">
          <a:xfrm>
            <a:off x="2549525" y="5715000"/>
            <a:ext cx="4044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/>
              <a:t>Result of linear LMS point remapping.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1755775"/>
            <a:ext cx="5092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</p:spPr>
        <p:txBody>
          <a:bodyPr/>
          <a:lstStyle/>
          <a:p>
            <a:r>
              <a:rPr lang="en-US" altLang="en-US" sz="3200" smtClean="0"/>
              <a:t>Linear Warping of Images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72200" y="1944688"/>
            <a:ext cx="2420938" cy="646112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Now the building corners are vertical.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81000" y="1619250"/>
            <a:ext cx="2438400" cy="1200150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The top part of the image has been stretched more than the bottom</a:t>
            </a:r>
          </a:p>
        </p:txBody>
      </p:sp>
      <p:sp>
        <p:nvSpPr>
          <p:cNvPr id="14342" name="TextBox 38"/>
          <p:cNvSpPr txBox="1">
            <a:spLocks noChangeArrowheads="1"/>
          </p:cNvSpPr>
          <p:nvPr/>
        </p:nvSpPr>
        <p:spPr bwMode="auto">
          <a:xfrm>
            <a:off x="2081213" y="5715000"/>
            <a:ext cx="4981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/>
              <a:t>Image warped to correct perspective distortion.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1999-2015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11"/>
</p:tagLst>
</file>

<file path=ppt/theme/theme1.xml><?xml version="1.0" encoding="utf-8"?>
<a:theme xmlns:a="http://schemas.openxmlformats.org/drawingml/2006/main" name="Class Design">
  <a:themeElements>
    <a:clrScheme name="Clas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lass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las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CV Class Design</Template>
  <TotalTime>10389</TotalTime>
  <Words>3433</Words>
  <Application>Microsoft Office PowerPoint</Application>
  <PresentationFormat>On-screen Show (4:3)</PresentationFormat>
  <Paragraphs>460</Paragraphs>
  <Slides>59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Courier New</vt:lpstr>
      <vt:lpstr>Bitstream Vera Sans Mono</vt:lpstr>
      <vt:lpstr>Monotype Sorts</vt:lpstr>
      <vt:lpstr>Euclid Symbol</vt:lpstr>
      <vt:lpstr>Symbol</vt:lpstr>
      <vt:lpstr>Euclid Extra</vt:lpstr>
      <vt:lpstr>Times New Roman</vt:lpstr>
      <vt:lpstr>MT Extra</vt:lpstr>
      <vt:lpstr>French Script MT</vt:lpstr>
      <vt:lpstr>Arial</vt:lpstr>
      <vt:lpstr>Comic Sans MS</vt:lpstr>
      <vt:lpstr>Class Design</vt:lpstr>
      <vt:lpstr>Equation</vt:lpstr>
      <vt:lpstr>PowerPoint Presentation</vt:lpstr>
      <vt:lpstr>Geometric Remapping</vt:lpstr>
      <vt:lpstr>Geometric Remapping</vt:lpstr>
      <vt:lpstr>Linear Warping of Images</vt:lpstr>
      <vt:lpstr>Linear Warping of Images</vt:lpstr>
      <vt:lpstr>Linear Warping of Images</vt:lpstr>
      <vt:lpstr>Linear Warping of Images</vt:lpstr>
      <vt:lpstr>Linear Warping of Images</vt:lpstr>
      <vt:lpstr>Linear Warping of Images</vt:lpstr>
      <vt:lpstr>Linear Warping of Images – How To Do It</vt:lpstr>
      <vt:lpstr>Linear Warping of Images – How To Do It</vt:lpstr>
      <vt:lpstr>Linear Warping of Images – How To Do It</vt:lpstr>
      <vt:lpstr>Linear Warping of Images – How To Do It</vt:lpstr>
      <vt:lpstr>Linear Warping of Images – How To Do It</vt:lpstr>
      <vt:lpstr>Linear Warping of Images – How To Do It</vt:lpstr>
      <vt:lpstr>Linear Warping of Images – How To Do It</vt:lpstr>
      <vt:lpstr>Linear Warping of Images – How To Do It</vt:lpstr>
      <vt:lpstr>Linear Warping of Images – How To Do It</vt:lpstr>
      <vt:lpstr>Linear Warping of Images – How To Do It</vt:lpstr>
      <vt:lpstr>A Hierarchy of Transformations</vt:lpstr>
      <vt:lpstr>Projective Transformation</vt:lpstr>
      <vt:lpstr>Projective</vt:lpstr>
      <vt:lpstr>Homographies</vt:lpstr>
      <vt:lpstr>Homographies</vt:lpstr>
      <vt:lpstr>Homographies</vt:lpstr>
      <vt:lpstr>Homographies</vt:lpstr>
      <vt:lpstr>PowerPoint Presentation</vt:lpstr>
      <vt:lpstr>PowerPoint Presentation</vt:lpstr>
      <vt:lpstr>PowerPoint Presentation</vt:lpstr>
      <vt:lpstr>Linear Warping of Images – Homogeneous Cdts.</vt:lpstr>
      <vt:lpstr>Linear Warping of Images – Homogeneous Cdts.</vt:lpstr>
      <vt:lpstr>Linear Warping of Images – Derivation</vt:lpstr>
      <vt:lpstr>Linear Warping of Images – Derivation</vt:lpstr>
      <vt:lpstr>Linear Warping of Images – Derivation</vt:lpstr>
      <vt:lpstr>Linear Warping of Images – Derivation</vt:lpstr>
      <vt:lpstr>Linear Warping of Images – Derivation</vt:lpstr>
      <vt:lpstr>Linear Warping of Images – Derivation</vt:lpstr>
      <vt:lpstr>Linear Warping of Images – Remapping</vt:lpstr>
      <vt:lpstr>Linear Warping of Images – Steps</vt:lpstr>
      <vt:lpstr>Image Pixel Locations and Planar Coordinates</vt:lpstr>
      <vt:lpstr>Image Rotation</vt:lpstr>
      <vt:lpstr>Image Rotation</vt:lpstr>
      <vt:lpstr>Image Rotation</vt:lpstr>
      <vt:lpstr>Image Rotation</vt:lpstr>
      <vt:lpstr>Image Rotation</vt:lpstr>
      <vt:lpstr>Image Rotation</vt:lpstr>
      <vt:lpstr>Image Rotation</vt:lpstr>
      <vt:lpstr>Image Rotation</vt:lpstr>
      <vt:lpstr>Image Rotation</vt:lpstr>
      <vt:lpstr>Image Rotation</vt:lpstr>
      <vt:lpstr>Image Rotation</vt:lpstr>
      <vt:lpstr>Image Rotation</vt:lpstr>
      <vt:lpstr>Image Rotation with Interpolation </vt:lpstr>
      <vt:lpstr>Image Rotation with Nearest Neighbor Interpolation </vt:lpstr>
      <vt:lpstr>Image Rotation with Bilinear Interpolation </vt:lpstr>
      <vt:lpstr>Image Rotation with Bicubic Interpolation </vt:lpstr>
      <vt:lpstr>Example of Warping:  Map Image to Sphere</vt:lpstr>
      <vt:lpstr>Example of Warping:  Map Image to Sphere</vt:lpstr>
      <vt:lpstr>Example of Warping:  Map Image to Sphere</vt:lpstr>
    </vt:vector>
  </TitlesOfParts>
  <Company>Vanderbilt University School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Notes:  Rotating Images</dc:title>
  <dc:subject>EECE/CS 253 Image Processing</dc:subject>
  <dc:creator>Richard Alan Peters II</dc:creator>
  <dc:description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dc:description>
  <cp:lastModifiedBy>Peters, Richard A</cp:lastModifiedBy>
  <cp:revision>155</cp:revision>
  <cp:lastPrinted>2014-12-08T20:42:59Z</cp:lastPrinted>
  <dcterms:created xsi:type="dcterms:W3CDTF">2006-11-07T16:05:27Z</dcterms:created>
  <dcterms:modified xsi:type="dcterms:W3CDTF">2017-01-27T16:50:49Z</dcterms:modified>
</cp:coreProperties>
</file>